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1"/>
  </p:notesMasterIdLst>
  <p:sldIdLst>
    <p:sldId id="288" r:id="rId2"/>
    <p:sldId id="289" r:id="rId3"/>
    <p:sldId id="290" r:id="rId4"/>
    <p:sldId id="291" r:id="rId5"/>
    <p:sldId id="292" r:id="rId6"/>
    <p:sldId id="293" r:id="rId7"/>
    <p:sldId id="295" r:id="rId8"/>
    <p:sldId id="296" r:id="rId9"/>
    <p:sldId id="297" r:id="rId10"/>
    <p:sldId id="298" r:id="rId11"/>
    <p:sldId id="300" r:id="rId12"/>
    <p:sldId id="301" r:id="rId13"/>
    <p:sldId id="302" r:id="rId14"/>
    <p:sldId id="303" r:id="rId15"/>
    <p:sldId id="299" r:id="rId16"/>
    <p:sldId id="304" r:id="rId17"/>
    <p:sldId id="305" r:id="rId18"/>
    <p:sldId id="307" r:id="rId19"/>
    <p:sldId id="294" r:id="rId2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024" userDrawn="1">
          <p15:clr>
            <a:srgbClr val="A4A3A4"/>
          </p15:clr>
        </p15:guide>
        <p15:guide id="2" pos="3885"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胡 奔" initials="胡" lastIdx="1" clrIdx="0">
    <p:extLst>
      <p:ext uri="{19B8F6BF-5375-455C-9EA6-DF929625EA0E}">
        <p15:presenceInfo xmlns:p15="http://schemas.microsoft.com/office/powerpoint/2012/main" userId="8ce566785a119505"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5CA84F2-EC4C-5C49-8D7C-ADFB13A9EBD0}" v="14" dt="2020-03-01T00:59:42.18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6834" autoAdjust="0"/>
    <p:restoredTop sz="96327"/>
  </p:normalViewPr>
  <p:slideViewPr>
    <p:cSldViewPr snapToGrid="0" showGuides="1">
      <p:cViewPr varScale="1">
        <p:scale>
          <a:sx n="124" d="100"/>
          <a:sy n="124" d="100"/>
        </p:scale>
        <p:origin x="1104" y="168"/>
      </p:cViewPr>
      <p:guideLst>
        <p:guide orient="horz" pos="2024"/>
        <p:guide pos="3885"/>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28"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commentAuthors" Target="commentAuthors.xml"/><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胡 奔" userId="8ce566785a119505" providerId="LiveId" clId="{159B8801-1908-4E85-BA70-2AFBF9164128}"/>
    <pc:docChg chg="undo custSel addSld delSld modSld">
      <pc:chgData name="胡 奔" userId="8ce566785a119505" providerId="LiveId" clId="{159B8801-1908-4E85-BA70-2AFBF9164128}" dt="2020-02-23T06:51:30.448" v="3076" actId="1076"/>
      <pc:docMkLst>
        <pc:docMk/>
      </pc:docMkLst>
      <pc:sldChg chg="del">
        <pc:chgData name="胡 奔" userId="8ce566785a119505" providerId="LiveId" clId="{159B8801-1908-4E85-BA70-2AFBF9164128}" dt="2020-02-23T04:52:57.093" v="0" actId="47"/>
        <pc:sldMkLst>
          <pc:docMk/>
          <pc:sldMk cId="2122125974" sldId="256"/>
        </pc:sldMkLst>
      </pc:sldChg>
      <pc:sldChg chg="del">
        <pc:chgData name="胡 奔" userId="8ce566785a119505" providerId="LiveId" clId="{159B8801-1908-4E85-BA70-2AFBF9164128}" dt="2020-02-23T04:52:57.093" v="0" actId="47"/>
        <pc:sldMkLst>
          <pc:docMk/>
          <pc:sldMk cId="501976260" sldId="257"/>
        </pc:sldMkLst>
      </pc:sldChg>
      <pc:sldChg chg="del">
        <pc:chgData name="胡 奔" userId="8ce566785a119505" providerId="LiveId" clId="{159B8801-1908-4E85-BA70-2AFBF9164128}" dt="2020-02-23T04:52:57.093" v="0" actId="47"/>
        <pc:sldMkLst>
          <pc:docMk/>
          <pc:sldMk cId="2600576858" sldId="258"/>
        </pc:sldMkLst>
      </pc:sldChg>
      <pc:sldChg chg="del">
        <pc:chgData name="胡 奔" userId="8ce566785a119505" providerId="LiveId" clId="{159B8801-1908-4E85-BA70-2AFBF9164128}" dt="2020-02-23T04:52:57.093" v="0" actId="47"/>
        <pc:sldMkLst>
          <pc:docMk/>
          <pc:sldMk cId="887754351" sldId="259"/>
        </pc:sldMkLst>
      </pc:sldChg>
      <pc:sldChg chg="del">
        <pc:chgData name="胡 奔" userId="8ce566785a119505" providerId="LiveId" clId="{159B8801-1908-4E85-BA70-2AFBF9164128}" dt="2020-02-23T04:52:57.093" v="0" actId="47"/>
        <pc:sldMkLst>
          <pc:docMk/>
          <pc:sldMk cId="3427478216" sldId="260"/>
        </pc:sldMkLst>
      </pc:sldChg>
      <pc:sldChg chg="del">
        <pc:chgData name="胡 奔" userId="8ce566785a119505" providerId="LiveId" clId="{159B8801-1908-4E85-BA70-2AFBF9164128}" dt="2020-02-23T04:52:57.093" v="0" actId="47"/>
        <pc:sldMkLst>
          <pc:docMk/>
          <pc:sldMk cId="1184225547" sldId="261"/>
        </pc:sldMkLst>
      </pc:sldChg>
      <pc:sldChg chg="del">
        <pc:chgData name="胡 奔" userId="8ce566785a119505" providerId="LiveId" clId="{159B8801-1908-4E85-BA70-2AFBF9164128}" dt="2020-02-23T04:52:57.093" v="0" actId="47"/>
        <pc:sldMkLst>
          <pc:docMk/>
          <pc:sldMk cId="3697230550" sldId="262"/>
        </pc:sldMkLst>
      </pc:sldChg>
      <pc:sldChg chg="del">
        <pc:chgData name="胡 奔" userId="8ce566785a119505" providerId="LiveId" clId="{159B8801-1908-4E85-BA70-2AFBF9164128}" dt="2020-02-23T04:52:57.093" v="0" actId="47"/>
        <pc:sldMkLst>
          <pc:docMk/>
          <pc:sldMk cId="3323432663" sldId="263"/>
        </pc:sldMkLst>
      </pc:sldChg>
      <pc:sldChg chg="del">
        <pc:chgData name="胡 奔" userId="8ce566785a119505" providerId="LiveId" clId="{159B8801-1908-4E85-BA70-2AFBF9164128}" dt="2020-02-23T04:52:57.093" v="0" actId="47"/>
        <pc:sldMkLst>
          <pc:docMk/>
          <pc:sldMk cId="3320510726" sldId="264"/>
        </pc:sldMkLst>
      </pc:sldChg>
      <pc:sldChg chg="del">
        <pc:chgData name="胡 奔" userId="8ce566785a119505" providerId="LiveId" clId="{159B8801-1908-4E85-BA70-2AFBF9164128}" dt="2020-02-23T04:52:57.093" v="0" actId="47"/>
        <pc:sldMkLst>
          <pc:docMk/>
          <pc:sldMk cId="628454591" sldId="265"/>
        </pc:sldMkLst>
      </pc:sldChg>
      <pc:sldChg chg="del">
        <pc:chgData name="胡 奔" userId="8ce566785a119505" providerId="LiveId" clId="{159B8801-1908-4E85-BA70-2AFBF9164128}" dt="2020-02-23T04:52:57.093" v="0" actId="47"/>
        <pc:sldMkLst>
          <pc:docMk/>
          <pc:sldMk cId="768156181" sldId="266"/>
        </pc:sldMkLst>
      </pc:sldChg>
      <pc:sldChg chg="del">
        <pc:chgData name="胡 奔" userId="8ce566785a119505" providerId="LiveId" clId="{159B8801-1908-4E85-BA70-2AFBF9164128}" dt="2020-02-23T04:52:57.093" v="0" actId="47"/>
        <pc:sldMkLst>
          <pc:docMk/>
          <pc:sldMk cId="1224448084" sldId="267"/>
        </pc:sldMkLst>
      </pc:sldChg>
      <pc:sldChg chg="del">
        <pc:chgData name="胡 奔" userId="8ce566785a119505" providerId="LiveId" clId="{159B8801-1908-4E85-BA70-2AFBF9164128}" dt="2020-02-23T04:52:57.093" v="0" actId="47"/>
        <pc:sldMkLst>
          <pc:docMk/>
          <pc:sldMk cId="806041112" sldId="268"/>
        </pc:sldMkLst>
      </pc:sldChg>
      <pc:sldChg chg="del">
        <pc:chgData name="胡 奔" userId="8ce566785a119505" providerId="LiveId" clId="{159B8801-1908-4E85-BA70-2AFBF9164128}" dt="2020-02-23T04:52:57.093" v="0" actId="47"/>
        <pc:sldMkLst>
          <pc:docMk/>
          <pc:sldMk cId="104187121" sldId="269"/>
        </pc:sldMkLst>
      </pc:sldChg>
      <pc:sldChg chg="del">
        <pc:chgData name="胡 奔" userId="8ce566785a119505" providerId="LiveId" clId="{159B8801-1908-4E85-BA70-2AFBF9164128}" dt="2020-02-23T04:52:57.093" v="0" actId="47"/>
        <pc:sldMkLst>
          <pc:docMk/>
          <pc:sldMk cId="1262347218" sldId="271"/>
        </pc:sldMkLst>
      </pc:sldChg>
      <pc:sldChg chg="del">
        <pc:chgData name="胡 奔" userId="8ce566785a119505" providerId="LiveId" clId="{159B8801-1908-4E85-BA70-2AFBF9164128}" dt="2020-02-23T04:52:57.093" v="0" actId="47"/>
        <pc:sldMkLst>
          <pc:docMk/>
          <pc:sldMk cId="2469273591" sldId="272"/>
        </pc:sldMkLst>
      </pc:sldChg>
      <pc:sldChg chg="del">
        <pc:chgData name="胡 奔" userId="8ce566785a119505" providerId="LiveId" clId="{159B8801-1908-4E85-BA70-2AFBF9164128}" dt="2020-02-23T04:52:57.093" v="0" actId="47"/>
        <pc:sldMkLst>
          <pc:docMk/>
          <pc:sldMk cId="2384761601" sldId="273"/>
        </pc:sldMkLst>
      </pc:sldChg>
      <pc:sldChg chg="del">
        <pc:chgData name="胡 奔" userId="8ce566785a119505" providerId="LiveId" clId="{159B8801-1908-4E85-BA70-2AFBF9164128}" dt="2020-02-23T04:52:57.093" v="0" actId="47"/>
        <pc:sldMkLst>
          <pc:docMk/>
          <pc:sldMk cId="986938939" sldId="275"/>
        </pc:sldMkLst>
      </pc:sldChg>
      <pc:sldChg chg="del">
        <pc:chgData name="胡 奔" userId="8ce566785a119505" providerId="LiveId" clId="{159B8801-1908-4E85-BA70-2AFBF9164128}" dt="2020-02-23T04:52:57.093" v="0" actId="47"/>
        <pc:sldMkLst>
          <pc:docMk/>
          <pc:sldMk cId="1608043471" sldId="276"/>
        </pc:sldMkLst>
      </pc:sldChg>
      <pc:sldChg chg="del">
        <pc:chgData name="胡 奔" userId="8ce566785a119505" providerId="LiveId" clId="{159B8801-1908-4E85-BA70-2AFBF9164128}" dt="2020-02-23T04:52:57.093" v="0" actId="47"/>
        <pc:sldMkLst>
          <pc:docMk/>
          <pc:sldMk cId="3461117570" sldId="277"/>
        </pc:sldMkLst>
      </pc:sldChg>
      <pc:sldChg chg="del">
        <pc:chgData name="胡 奔" userId="8ce566785a119505" providerId="LiveId" clId="{159B8801-1908-4E85-BA70-2AFBF9164128}" dt="2020-02-23T04:52:57.093" v="0" actId="47"/>
        <pc:sldMkLst>
          <pc:docMk/>
          <pc:sldMk cId="2081749583" sldId="278"/>
        </pc:sldMkLst>
      </pc:sldChg>
      <pc:sldChg chg="del">
        <pc:chgData name="胡 奔" userId="8ce566785a119505" providerId="LiveId" clId="{159B8801-1908-4E85-BA70-2AFBF9164128}" dt="2020-02-23T04:52:57.093" v="0" actId="47"/>
        <pc:sldMkLst>
          <pc:docMk/>
          <pc:sldMk cId="151577520" sldId="279"/>
        </pc:sldMkLst>
      </pc:sldChg>
      <pc:sldChg chg="del">
        <pc:chgData name="胡 奔" userId="8ce566785a119505" providerId="LiveId" clId="{159B8801-1908-4E85-BA70-2AFBF9164128}" dt="2020-02-23T04:52:57.093" v="0" actId="47"/>
        <pc:sldMkLst>
          <pc:docMk/>
          <pc:sldMk cId="1603537854" sldId="280"/>
        </pc:sldMkLst>
      </pc:sldChg>
      <pc:sldChg chg="del">
        <pc:chgData name="胡 奔" userId="8ce566785a119505" providerId="LiveId" clId="{159B8801-1908-4E85-BA70-2AFBF9164128}" dt="2020-02-23T04:52:57.093" v="0" actId="47"/>
        <pc:sldMkLst>
          <pc:docMk/>
          <pc:sldMk cId="1154134968" sldId="281"/>
        </pc:sldMkLst>
      </pc:sldChg>
      <pc:sldChg chg="del">
        <pc:chgData name="胡 奔" userId="8ce566785a119505" providerId="LiveId" clId="{159B8801-1908-4E85-BA70-2AFBF9164128}" dt="2020-02-23T04:52:57.093" v="0" actId="47"/>
        <pc:sldMkLst>
          <pc:docMk/>
          <pc:sldMk cId="581866008" sldId="282"/>
        </pc:sldMkLst>
      </pc:sldChg>
      <pc:sldChg chg="modSp">
        <pc:chgData name="胡 奔" userId="8ce566785a119505" providerId="LiveId" clId="{159B8801-1908-4E85-BA70-2AFBF9164128}" dt="2020-02-23T04:53:04.967" v="32"/>
        <pc:sldMkLst>
          <pc:docMk/>
          <pc:sldMk cId="627910182" sldId="283"/>
        </pc:sldMkLst>
        <pc:spChg chg="mod">
          <ac:chgData name="胡 奔" userId="8ce566785a119505" providerId="LiveId" clId="{159B8801-1908-4E85-BA70-2AFBF9164128}" dt="2020-02-23T04:53:04.967" v="32"/>
          <ac:spMkLst>
            <pc:docMk/>
            <pc:sldMk cId="627910182" sldId="283"/>
            <ac:spMk id="4" creationId="{5C44DA44-C93A-4401-8A7F-FB1D5D0B511C}"/>
          </ac:spMkLst>
        </pc:spChg>
      </pc:sldChg>
      <pc:sldChg chg="addSp modSp add">
        <pc:chgData name="胡 奔" userId="8ce566785a119505" providerId="LiveId" clId="{159B8801-1908-4E85-BA70-2AFBF9164128}" dt="2020-02-23T05:40:56.355" v="1517" actId="1076"/>
        <pc:sldMkLst>
          <pc:docMk/>
          <pc:sldMk cId="2495437803" sldId="284"/>
        </pc:sldMkLst>
        <pc:spChg chg="mod">
          <ac:chgData name="胡 奔" userId="8ce566785a119505" providerId="LiveId" clId="{159B8801-1908-4E85-BA70-2AFBF9164128}" dt="2020-02-23T04:55:03.836" v="184" actId="1076"/>
          <ac:spMkLst>
            <pc:docMk/>
            <pc:sldMk cId="2495437803" sldId="284"/>
            <ac:spMk id="4" creationId="{5C44DA44-C93A-4401-8A7F-FB1D5D0B511C}"/>
          </ac:spMkLst>
        </pc:spChg>
        <pc:spChg chg="add mod">
          <ac:chgData name="胡 奔" userId="8ce566785a119505" providerId="LiveId" clId="{159B8801-1908-4E85-BA70-2AFBF9164128}" dt="2020-02-23T05:40:56.355" v="1517" actId="1076"/>
          <ac:spMkLst>
            <pc:docMk/>
            <pc:sldMk cId="2495437803" sldId="284"/>
            <ac:spMk id="5" creationId="{7EE54548-4206-4187-93B3-5145B72A367D}"/>
          </ac:spMkLst>
        </pc:spChg>
        <pc:picChg chg="add mod">
          <ac:chgData name="胡 奔" userId="8ce566785a119505" providerId="LiveId" clId="{159B8801-1908-4E85-BA70-2AFBF9164128}" dt="2020-02-23T05:11:07.004" v="289" actId="1076"/>
          <ac:picMkLst>
            <pc:docMk/>
            <pc:sldMk cId="2495437803" sldId="284"/>
            <ac:picMk id="3" creationId="{D24964AC-E8BA-4515-A868-D67C41AA4019}"/>
          </ac:picMkLst>
        </pc:picChg>
      </pc:sldChg>
      <pc:sldChg chg="addSp delSp modSp add">
        <pc:chgData name="胡 奔" userId="8ce566785a119505" providerId="LiveId" clId="{159B8801-1908-4E85-BA70-2AFBF9164128}" dt="2020-02-23T05:30:47.876" v="1358" actId="20577"/>
        <pc:sldMkLst>
          <pc:docMk/>
          <pc:sldMk cId="521768424" sldId="285"/>
        </pc:sldMkLst>
        <pc:spChg chg="add mod">
          <ac:chgData name="胡 奔" userId="8ce566785a119505" providerId="LiveId" clId="{159B8801-1908-4E85-BA70-2AFBF9164128}" dt="2020-02-23T05:13:29.017" v="510"/>
          <ac:spMkLst>
            <pc:docMk/>
            <pc:sldMk cId="521768424" sldId="285"/>
            <ac:spMk id="3" creationId="{C98CE354-94CE-4151-BA18-D7ECF1D1E28A}"/>
          </ac:spMkLst>
        </pc:spChg>
        <pc:spChg chg="del">
          <ac:chgData name="胡 奔" userId="8ce566785a119505" providerId="LiveId" clId="{159B8801-1908-4E85-BA70-2AFBF9164128}" dt="2020-02-23T05:13:21.291" v="478" actId="478"/>
          <ac:spMkLst>
            <pc:docMk/>
            <pc:sldMk cId="521768424" sldId="285"/>
            <ac:spMk id="4" creationId="{5C44DA44-C93A-4401-8A7F-FB1D5D0B511C}"/>
          </ac:spMkLst>
        </pc:spChg>
        <pc:spChg chg="add mod">
          <ac:chgData name="胡 奔" userId="8ce566785a119505" providerId="LiveId" clId="{159B8801-1908-4E85-BA70-2AFBF9164128}" dt="2020-02-23T05:30:47.876" v="1358" actId="20577"/>
          <ac:spMkLst>
            <pc:docMk/>
            <pc:sldMk cId="521768424" sldId="285"/>
            <ac:spMk id="6" creationId="{63193FA1-15A3-4CF5-AA55-117FF6F26047}"/>
          </ac:spMkLst>
        </pc:spChg>
        <pc:spChg chg="add del">
          <ac:chgData name="胡 奔" userId="8ce566785a119505" providerId="LiveId" clId="{159B8801-1908-4E85-BA70-2AFBF9164128}" dt="2020-02-23T05:14:37.537" v="545"/>
          <ac:spMkLst>
            <pc:docMk/>
            <pc:sldMk cId="521768424" sldId="285"/>
            <ac:spMk id="7" creationId="{4AE6FA47-61A5-48A6-BDE4-DAF616217D4F}"/>
          </ac:spMkLst>
        </pc:spChg>
        <pc:picChg chg="add mod">
          <ac:chgData name="胡 奔" userId="8ce566785a119505" providerId="LiveId" clId="{159B8801-1908-4E85-BA70-2AFBF9164128}" dt="2020-02-23T05:22:13.699" v="1130" actId="1076"/>
          <ac:picMkLst>
            <pc:docMk/>
            <pc:sldMk cId="521768424" sldId="285"/>
            <ac:picMk id="5" creationId="{9C135BFA-386C-4A8A-93A3-9CAB88063892}"/>
          </ac:picMkLst>
        </pc:picChg>
        <pc:picChg chg="add mod">
          <ac:chgData name="胡 奔" userId="8ce566785a119505" providerId="LiveId" clId="{159B8801-1908-4E85-BA70-2AFBF9164128}" dt="2020-02-23T05:23:15.691" v="1183" actId="14100"/>
          <ac:picMkLst>
            <pc:docMk/>
            <pc:sldMk cId="521768424" sldId="285"/>
            <ac:picMk id="9" creationId="{526CE0AC-34B1-4F4C-93DD-8A5AF7C52A0B}"/>
          </ac:picMkLst>
        </pc:picChg>
      </pc:sldChg>
      <pc:sldChg chg="addSp delSp modSp add">
        <pc:chgData name="胡 奔" userId="8ce566785a119505" providerId="LiveId" clId="{159B8801-1908-4E85-BA70-2AFBF9164128}" dt="2020-02-23T06:22:50.474" v="1985" actId="962"/>
        <pc:sldMkLst>
          <pc:docMk/>
          <pc:sldMk cId="3199657514" sldId="286"/>
        </pc:sldMkLst>
        <pc:spChg chg="add mod">
          <ac:chgData name="胡 奔" userId="8ce566785a119505" providerId="LiveId" clId="{159B8801-1908-4E85-BA70-2AFBF9164128}" dt="2020-02-23T06:10:33.216" v="1520"/>
          <ac:spMkLst>
            <pc:docMk/>
            <pc:sldMk cId="3199657514" sldId="286"/>
            <ac:spMk id="3" creationId="{7D702F8F-086A-4DBA-8E8F-2CDA24A1149F}"/>
          </ac:spMkLst>
        </pc:spChg>
        <pc:spChg chg="del">
          <ac:chgData name="胡 奔" userId="8ce566785a119505" providerId="LiveId" clId="{159B8801-1908-4E85-BA70-2AFBF9164128}" dt="2020-02-23T06:07:59.129" v="1518" actId="478"/>
          <ac:spMkLst>
            <pc:docMk/>
            <pc:sldMk cId="3199657514" sldId="286"/>
            <ac:spMk id="4" creationId="{5C44DA44-C93A-4401-8A7F-FB1D5D0B511C}"/>
          </ac:spMkLst>
        </pc:spChg>
        <pc:picChg chg="add mod">
          <ac:chgData name="胡 奔" userId="8ce566785a119505" providerId="LiveId" clId="{159B8801-1908-4E85-BA70-2AFBF9164128}" dt="2020-02-23T06:22:50.474" v="1985" actId="962"/>
          <ac:picMkLst>
            <pc:docMk/>
            <pc:sldMk cId="3199657514" sldId="286"/>
            <ac:picMk id="5" creationId="{790EC066-C113-4C4B-BFB4-BD7DD8B42394}"/>
          </ac:picMkLst>
        </pc:picChg>
      </pc:sldChg>
      <pc:sldChg chg="addSp delSp modSp add">
        <pc:chgData name="胡 奔" userId="8ce566785a119505" providerId="LiveId" clId="{159B8801-1908-4E85-BA70-2AFBF9164128}" dt="2020-02-23T06:41:21.439" v="2429" actId="1076"/>
        <pc:sldMkLst>
          <pc:docMk/>
          <pc:sldMk cId="2037108773" sldId="287"/>
        </pc:sldMkLst>
        <pc:spChg chg="add mod">
          <ac:chgData name="胡 奔" userId="8ce566785a119505" providerId="LiveId" clId="{159B8801-1908-4E85-BA70-2AFBF9164128}" dt="2020-02-23T06:10:45.464" v="1539"/>
          <ac:spMkLst>
            <pc:docMk/>
            <pc:sldMk cId="2037108773" sldId="287"/>
            <ac:spMk id="3" creationId="{1140E611-CCB2-4D30-AD28-FC6C7E2E3018}"/>
          </ac:spMkLst>
        </pc:spChg>
        <pc:spChg chg="del">
          <ac:chgData name="胡 奔" userId="8ce566785a119505" providerId="LiveId" clId="{159B8801-1908-4E85-BA70-2AFBF9164128}" dt="2020-02-23T06:10:40.742" v="1521" actId="478"/>
          <ac:spMkLst>
            <pc:docMk/>
            <pc:sldMk cId="2037108773" sldId="287"/>
            <ac:spMk id="4" creationId="{5C44DA44-C93A-4401-8A7F-FB1D5D0B511C}"/>
          </ac:spMkLst>
        </pc:spChg>
        <pc:spChg chg="add mod">
          <ac:chgData name="胡 奔" userId="8ce566785a119505" providerId="LiveId" clId="{159B8801-1908-4E85-BA70-2AFBF9164128}" dt="2020-02-23T06:20:20.426" v="1981"/>
          <ac:spMkLst>
            <pc:docMk/>
            <pc:sldMk cId="2037108773" sldId="287"/>
            <ac:spMk id="6" creationId="{609ED9B0-F883-4D09-9491-99B91794A184}"/>
          </ac:spMkLst>
        </pc:spChg>
        <pc:picChg chg="add del mod">
          <ac:chgData name="胡 奔" userId="8ce566785a119505" providerId="LiveId" clId="{159B8801-1908-4E85-BA70-2AFBF9164128}" dt="2020-02-23T06:12:15.005" v="1547" actId="478"/>
          <ac:picMkLst>
            <pc:docMk/>
            <pc:sldMk cId="2037108773" sldId="287"/>
            <ac:picMk id="5" creationId="{994E4B7B-3D79-4AA1-B942-A273E05BD632}"/>
          </ac:picMkLst>
        </pc:picChg>
        <pc:picChg chg="add del mod">
          <ac:chgData name="胡 奔" userId="8ce566785a119505" providerId="LiveId" clId="{159B8801-1908-4E85-BA70-2AFBF9164128}" dt="2020-02-23T06:38:05.771" v="1991" actId="478"/>
          <ac:picMkLst>
            <pc:docMk/>
            <pc:sldMk cId="2037108773" sldId="287"/>
            <ac:picMk id="8" creationId="{3BB34189-1A37-4F57-B335-306B91C680C6}"/>
          </ac:picMkLst>
        </pc:picChg>
        <pc:picChg chg="add mod">
          <ac:chgData name="胡 奔" userId="8ce566785a119505" providerId="LiveId" clId="{159B8801-1908-4E85-BA70-2AFBF9164128}" dt="2020-02-23T06:41:21.439" v="2429" actId="1076"/>
          <ac:picMkLst>
            <pc:docMk/>
            <pc:sldMk cId="2037108773" sldId="287"/>
            <ac:picMk id="10" creationId="{CCDDAF83-9A9E-453A-9C6C-F5484817A6C7}"/>
          </ac:picMkLst>
        </pc:picChg>
      </pc:sldChg>
      <pc:sldChg chg="addSp delSp modSp add addCm delCm">
        <pc:chgData name="胡 奔" userId="8ce566785a119505" providerId="LiveId" clId="{159B8801-1908-4E85-BA70-2AFBF9164128}" dt="2020-02-23T06:51:30.448" v="3076" actId="1076"/>
        <pc:sldMkLst>
          <pc:docMk/>
          <pc:sldMk cId="2743417552" sldId="288"/>
        </pc:sldMkLst>
        <pc:spChg chg="add mod">
          <ac:chgData name="胡 奔" userId="8ce566785a119505" providerId="LiveId" clId="{159B8801-1908-4E85-BA70-2AFBF9164128}" dt="2020-02-23T06:51:10.003" v="3064" actId="20577"/>
          <ac:spMkLst>
            <pc:docMk/>
            <pc:sldMk cId="2743417552" sldId="288"/>
            <ac:spMk id="4" creationId="{C551AB5A-182C-45FA-9CFC-AA81C7A6216C}"/>
          </ac:spMkLst>
        </pc:spChg>
        <pc:spChg chg="add del">
          <ac:chgData name="胡 奔" userId="8ce566785a119505" providerId="LiveId" clId="{159B8801-1908-4E85-BA70-2AFBF9164128}" dt="2020-02-23T06:41:38.059" v="2440"/>
          <ac:spMkLst>
            <pc:docMk/>
            <pc:sldMk cId="2743417552" sldId="288"/>
            <ac:spMk id="5" creationId="{B9D79F5F-7A4B-4726-BE2E-16B9372E2EB8}"/>
          </ac:spMkLst>
        </pc:spChg>
        <pc:picChg chg="add mod">
          <ac:chgData name="胡 奔" userId="8ce566785a119505" providerId="LiveId" clId="{159B8801-1908-4E85-BA70-2AFBF9164128}" dt="2020-02-23T06:50:57.776" v="3046" actId="1076"/>
          <ac:picMkLst>
            <pc:docMk/>
            <pc:sldMk cId="2743417552" sldId="288"/>
            <ac:picMk id="6" creationId="{D06C0904-8A80-40A4-A045-1064E201D4C8}"/>
          </ac:picMkLst>
        </pc:picChg>
        <pc:picChg chg="add mod">
          <ac:chgData name="胡 奔" userId="8ce566785a119505" providerId="LiveId" clId="{159B8801-1908-4E85-BA70-2AFBF9164128}" dt="2020-02-23T06:51:19.712" v="3070" actId="1076"/>
          <ac:picMkLst>
            <pc:docMk/>
            <pc:sldMk cId="2743417552" sldId="288"/>
            <ac:picMk id="8" creationId="{98A5DFCA-157A-4C2C-81A4-AE0D9653644A}"/>
          </ac:picMkLst>
        </pc:picChg>
        <pc:picChg chg="add mod">
          <ac:chgData name="胡 奔" userId="8ce566785a119505" providerId="LiveId" clId="{159B8801-1908-4E85-BA70-2AFBF9164128}" dt="2020-02-23T06:51:30.448" v="3076" actId="1076"/>
          <ac:picMkLst>
            <pc:docMk/>
            <pc:sldMk cId="2743417552" sldId="288"/>
            <ac:picMk id="10" creationId="{221D5407-228E-443D-8352-06CEDB283A23}"/>
          </ac:picMkLst>
        </pc:picChg>
      </pc:sldChg>
      <pc:sldChg chg="addSp delSp modSp add del">
        <pc:chgData name="胡 奔" userId="8ce566785a119505" providerId="LiveId" clId="{159B8801-1908-4E85-BA70-2AFBF9164128}" dt="2020-02-23T06:41:45.231" v="2450" actId="47"/>
        <pc:sldMkLst>
          <pc:docMk/>
          <pc:sldMk cId="860375982" sldId="289"/>
        </pc:sldMkLst>
        <pc:spChg chg="add del mod">
          <ac:chgData name="胡 奔" userId="8ce566785a119505" providerId="LiveId" clId="{159B8801-1908-4E85-BA70-2AFBF9164128}" dt="2020-02-23T06:41:44.719" v="2449"/>
          <ac:spMkLst>
            <pc:docMk/>
            <pc:sldMk cId="860375982" sldId="289"/>
            <ac:spMk id="3" creationId="{1140E611-CCB2-4D30-AD28-FC6C7E2E3018}"/>
          </ac:spMkLst>
        </pc:spChg>
      </pc:sldChg>
    </pc:docChg>
  </pc:docChgLst>
  <pc:docChgLst>
    <pc:chgData name="胡 奔" userId="8ce566785a119505" providerId="LiveId" clId="{25CA84F2-EC4C-5C49-8D7C-ADFB13A9EBD0}"/>
    <pc:docChg chg="custSel addSld delSld modSld">
      <pc:chgData name="胡 奔" userId="8ce566785a119505" providerId="LiveId" clId="{25CA84F2-EC4C-5C49-8D7C-ADFB13A9EBD0}" dt="2020-03-01T00:59:58.239" v="333" actId="1076"/>
      <pc:docMkLst>
        <pc:docMk/>
      </pc:docMkLst>
      <pc:sldChg chg="modSp">
        <pc:chgData name="胡 奔" userId="8ce566785a119505" providerId="LiveId" clId="{25CA84F2-EC4C-5C49-8D7C-ADFB13A9EBD0}" dt="2020-03-01T00:56:37.796" v="184" actId="2711"/>
        <pc:sldMkLst>
          <pc:docMk/>
          <pc:sldMk cId="627910182" sldId="283"/>
        </pc:sldMkLst>
        <pc:spChg chg="mod">
          <ac:chgData name="胡 奔" userId="8ce566785a119505" providerId="LiveId" clId="{25CA84F2-EC4C-5C49-8D7C-ADFB13A9EBD0}" dt="2020-03-01T00:56:37.796" v="184" actId="2711"/>
          <ac:spMkLst>
            <pc:docMk/>
            <pc:sldMk cId="627910182" sldId="283"/>
            <ac:spMk id="4" creationId="{5C44DA44-C93A-4401-8A7F-FB1D5D0B511C}"/>
          </ac:spMkLst>
        </pc:spChg>
      </pc:sldChg>
      <pc:sldChg chg="addSp delSp modSp add modAnim">
        <pc:chgData name="胡 奔" userId="8ce566785a119505" providerId="LiveId" clId="{25CA84F2-EC4C-5C49-8D7C-ADFB13A9EBD0}" dt="2020-02-29T07:41:09.368" v="9" actId="1076"/>
        <pc:sldMkLst>
          <pc:docMk/>
          <pc:sldMk cId="1507046676" sldId="284"/>
        </pc:sldMkLst>
        <pc:spChg chg="del">
          <ac:chgData name="胡 奔" userId="8ce566785a119505" providerId="LiveId" clId="{25CA84F2-EC4C-5C49-8D7C-ADFB13A9EBD0}" dt="2020-02-29T07:41:03.178" v="7" actId="478"/>
          <ac:spMkLst>
            <pc:docMk/>
            <pc:sldMk cId="1507046676" sldId="284"/>
            <ac:spMk id="2" creationId="{FC2639AC-E992-544B-AC9A-910BA1DB5631}"/>
          </ac:spMkLst>
        </pc:spChg>
        <pc:spChg chg="del">
          <ac:chgData name="胡 奔" userId="8ce566785a119505" providerId="LiveId" clId="{25CA84F2-EC4C-5C49-8D7C-ADFB13A9EBD0}" dt="2020-02-29T07:41:03.178" v="7" actId="478"/>
          <ac:spMkLst>
            <pc:docMk/>
            <pc:sldMk cId="1507046676" sldId="284"/>
            <ac:spMk id="3" creationId="{07C8A3DB-119E-F448-8DDD-6C1F9CE541AB}"/>
          </ac:spMkLst>
        </pc:spChg>
        <pc:picChg chg="add mod">
          <ac:chgData name="胡 奔" userId="8ce566785a119505" providerId="LiveId" clId="{25CA84F2-EC4C-5C49-8D7C-ADFB13A9EBD0}" dt="2020-02-29T07:41:09.368" v="9" actId="1076"/>
          <ac:picMkLst>
            <pc:docMk/>
            <pc:sldMk cId="1507046676" sldId="284"/>
            <ac:picMk id="4" creationId="{F456156E-C3A8-5441-A9CE-875EB83985DD}"/>
          </ac:picMkLst>
        </pc:picChg>
      </pc:sldChg>
      <pc:sldChg chg="del">
        <pc:chgData name="胡 奔" userId="8ce566785a119505" providerId="LiveId" clId="{25CA84F2-EC4C-5C49-8D7C-ADFB13A9EBD0}" dt="2020-02-29T07:40:55.809" v="0" actId="2696"/>
        <pc:sldMkLst>
          <pc:docMk/>
          <pc:sldMk cId="2495437803" sldId="284"/>
        </pc:sldMkLst>
      </pc:sldChg>
      <pc:sldChg chg="del">
        <pc:chgData name="胡 奔" userId="8ce566785a119505" providerId="LiveId" clId="{25CA84F2-EC4C-5C49-8D7C-ADFB13A9EBD0}" dt="2020-02-29T07:40:56.983" v="1" actId="2696"/>
        <pc:sldMkLst>
          <pc:docMk/>
          <pc:sldMk cId="521768424" sldId="285"/>
        </pc:sldMkLst>
      </pc:sldChg>
      <pc:sldChg chg="addSp delSp modSp add">
        <pc:chgData name="胡 奔" userId="8ce566785a119505" providerId="LiveId" clId="{25CA84F2-EC4C-5C49-8D7C-ADFB13A9EBD0}" dt="2020-03-01T00:56:16.851" v="180" actId="2711"/>
        <pc:sldMkLst>
          <pc:docMk/>
          <pc:sldMk cId="4287569070" sldId="285"/>
        </pc:sldMkLst>
        <pc:spChg chg="add mod">
          <ac:chgData name="胡 奔" userId="8ce566785a119505" providerId="LiveId" clId="{25CA84F2-EC4C-5C49-8D7C-ADFB13A9EBD0}" dt="2020-03-01T00:56:16.851" v="180" actId="2711"/>
          <ac:spMkLst>
            <pc:docMk/>
            <pc:sldMk cId="4287569070" sldId="285"/>
            <ac:spMk id="2" creationId="{74AC16FE-1EC1-A341-83E1-B13584A21E18}"/>
          </ac:spMkLst>
        </pc:spChg>
        <pc:spChg chg="del">
          <ac:chgData name="胡 奔" userId="8ce566785a119505" providerId="LiveId" clId="{25CA84F2-EC4C-5C49-8D7C-ADFB13A9EBD0}" dt="2020-02-29T07:41:41.005" v="11" actId="478"/>
          <ac:spMkLst>
            <pc:docMk/>
            <pc:sldMk cId="4287569070" sldId="285"/>
            <ac:spMk id="2" creationId="{DF9C4520-C075-264E-B235-3FE0FC407BBA}"/>
          </ac:spMkLst>
        </pc:spChg>
        <pc:spChg chg="del">
          <ac:chgData name="胡 奔" userId="8ce566785a119505" providerId="LiveId" clId="{25CA84F2-EC4C-5C49-8D7C-ADFB13A9EBD0}" dt="2020-02-29T07:41:41.005" v="11" actId="478"/>
          <ac:spMkLst>
            <pc:docMk/>
            <pc:sldMk cId="4287569070" sldId="285"/>
            <ac:spMk id="3" creationId="{E5008EFD-899E-3146-BCFF-57D45C8BABAC}"/>
          </ac:spMkLst>
        </pc:spChg>
        <pc:picChg chg="add mod">
          <ac:chgData name="胡 奔" userId="8ce566785a119505" providerId="LiveId" clId="{25CA84F2-EC4C-5C49-8D7C-ADFB13A9EBD0}" dt="2020-02-29T07:41:54.812" v="16" actId="1076"/>
          <ac:picMkLst>
            <pc:docMk/>
            <pc:sldMk cId="4287569070" sldId="285"/>
            <ac:picMk id="5" creationId="{631DE578-B75F-414B-B1A8-ED1A1D293904}"/>
          </ac:picMkLst>
        </pc:picChg>
      </pc:sldChg>
      <pc:sldChg chg="delSp add del">
        <pc:chgData name="胡 奔" userId="8ce566785a119505" providerId="LiveId" clId="{25CA84F2-EC4C-5C49-8D7C-ADFB13A9EBD0}" dt="2020-02-29T07:42:04.416" v="20" actId="2696"/>
        <pc:sldMkLst>
          <pc:docMk/>
          <pc:sldMk cId="1165277007" sldId="286"/>
        </pc:sldMkLst>
        <pc:spChg chg="del">
          <ac:chgData name="胡 奔" userId="8ce566785a119505" providerId="LiveId" clId="{25CA84F2-EC4C-5C49-8D7C-ADFB13A9EBD0}" dt="2020-02-29T07:42:01.931" v="18" actId="478"/>
          <ac:spMkLst>
            <pc:docMk/>
            <pc:sldMk cId="1165277007" sldId="286"/>
            <ac:spMk id="2" creationId="{57BD29DF-FF7F-6E43-93EF-3DEDF83ED3E7}"/>
          </ac:spMkLst>
        </pc:spChg>
        <pc:spChg chg="del">
          <ac:chgData name="胡 奔" userId="8ce566785a119505" providerId="LiveId" clId="{25CA84F2-EC4C-5C49-8D7C-ADFB13A9EBD0}" dt="2020-02-29T07:42:01.931" v="18" actId="478"/>
          <ac:spMkLst>
            <pc:docMk/>
            <pc:sldMk cId="1165277007" sldId="286"/>
            <ac:spMk id="3" creationId="{7E731083-3270-8547-A849-0043925AF5EF}"/>
          </ac:spMkLst>
        </pc:spChg>
      </pc:sldChg>
      <pc:sldChg chg="del">
        <pc:chgData name="胡 奔" userId="8ce566785a119505" providerId="LiveId" clId="{25CA84F2-EC4C-5C49-8D7C-ADFB13A9EBD0}" dt="2020-02-29T07:40:57.400" v="2" actId="2696"/>
        <pc:sldMkLst>
          <pc:docMk/>
          <pc:sldMk cId="3199657514" sldId="286"/>
        </pc:sldMkLst>
      </pc:sldChg>
      <pc:sldChg chg="del">
        <pc:chgData name="胡 奔" userId="8ce566785a119505" providerId="LiveId" clId="{25CA84F2-EC4C-5C49-8D7C-ADFB13A9EBD0}" dt="2020-02-29T07:40:57.787" v="3" actId="2696"/>
        <pc:sldMkLst>
          <pc:docMk/>
          <pc:sldMk cId="2037108773" sldId="287"/>
        </pc:sldMkLst>
      </pc:sldChg>
      <pc:sldChg chg="addSp modSp add">
        <pc:chgData name="胡 奔" userId="8ce566785a119505" providerId="LiveId" clId="{25CA84F2-EC4C-5C49-8D7C-ADFB13A9EBD0}" dt="2020-03-01T00:59:58.239" v="333" actId="1076"/>
        <pc:sldMkLst>
          <pc:docMk/>
          <pc:sldMk cId="3896565875" sldId="287"/>
        </pc:sldMkLst>
        <pc:spChg chg="add mod">
          <ac:chgData name="胡 奔" userId="8ce566785a119505" providerId="LiveId" clId="{25CA84F2-EC4C-5C49-8D7C-ADFB13A9EBD0}" dt="2020-03-01T00:59:58.239" v="333" actId="1076"/>
          <ac:spMkLst>
            <pc:docMk/>
            <pc:sldMk cId="3896565875" sldId="287"/>
            <ac:spMk id="3" creationId="{C4F9F8C8-3F07-554C-AFD4-13DB0F799277}"/>
          </ac:spMkLst>
        </pc:spChg>
        <pc:spChg chg="mod">
          <ac:chgData name="胡 奔" userId="8ce566785a119505" providerId="LiveId" clId="{25CA84F2-EC4C-5C49-8D7C-ADFB13A9EBD0}" dt="2020-03-01T00:58:24.051" v="318" actId="1076"/>
          <ac:spMkLst>
            <pc:docMk/>
            <pc:sldMk cId="3896565875" sldId="287"/>
            <ac:spMk id="4" creationId="{5C44DA44-C93A-4401-8A7F-FB1D5D0B511C}"/>
          </ac:spMkLst>
        </pc:spChg>
      </pc:sldChg>
      <pc:sldChg chg="del">
        <pc:chgData name="胡 奔" userId="8ce566785a119505" providerId="LiveId" clId="{25CA84F2-EC4C-5C49-8D7C-ADFB13A9EBD0}" dt="2020-02-29T07:40:59.275" v="4" actId="2696"/>
        <pc:sldMkLst>
          <pc:docMk/>
          <pc:sldMk cId="2743417552" sldId="288"/>
        </pc:sldMkLst>
      </pc:sldChg>
      <pc:sldChg chg="add del">
        <pc:chgData name="胡 奔" userId="8ce566785a119505" providerId="LiveId" clId="{25CA84F2-EC4C-5C49-8D7C-ADFB13A9EBD0}" dt="2020-03-01T00:56:51.345" v="186"/>
        <pc:sldMkLst>
          <pc:docMk/>
          <pc:sldMk cId="3608199119" sldId="288"/>
        </pc:sldMkLst>
      </pc:sldChg>
      <pc:sldChg chg="del">
        <pc:chgData name="胡 奔" userId="8ce566785a119505" providerId="LiveId" clId="{25CA84F2-EC4C-5C49-8D7C-ADFB13A9EBD0}" dt="2020-02-29T07:40:59.956" v="5" actId="2696"/>
        <pc:sldMkLst>
          <pc:docMk/>
          <pc:sldMk cId="1881114257" sldId="290"/>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8B3CF7-3395-9245-99CE-4FE3F6D6C131}" type="datetimeFigureOut">
              <a:rPr kumimoji="1" lang="zh-CN" altLang="en-US" smtClean="0"/>
              <a:t>2020/8/9</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471D3C8-76F7-E84C-861D-28AF4420D3FD}" type="slidenum">
              <a:rPr kumimoji="1" lang="zh-CN" altLang="en-US" smtClean="0"/>
              <a:t>‹#›</a:t>
            </a:fld>
            <a:endParaRPr kumimoji="1" lang="zh-CN" altLang="en-US"/>
          </a:p>
        </p:txBody>
      </p:sp>
    </p:spTree>
    <p:extLst>
      <p:ext uri="{BB962C8B-B14F-4D97-AF65-F5344CB8AC3E}">
        <p14:creationId xmlns:p14="http://schemas.microsoft.com/office/powerpoint/2010/main" val="17087459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553FDD-294F-4E6F-AF31-81B83276758F}"/>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CE76276-F479-4E74-A48E-CB230DFCDAC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000001C-1267-4B38-8196-D6F2066BC340}"/>
              </a:ext>
            </a:extLst>
          </p:cNvPr>
          <p:cNvSpPr>
            <a:spLocks noGrp="1"/>
          </p:cNvSpPr>
          <p:nvPr>
            <p:ph type="dt" sz="half" idx="10"/>
          </p:nvPr>
        </p:nvSpPr>
        <p:spPr/>
        <p:txBody>
          <a:bodyPr/>
          <a:lstStyle/>
          <a:p>
            <a:fld id="{88D38767-3B0D-4659-BC60-05AB5535109D}" type="datetimeFigureOut">
              <a:rPr lang="zh-CN" altLang="en-US" smtClean="0"/>
              <a:t>2020/8/9</a:t>
            </a:fld>
            <a:endParaRPr lang="zh-CN" altLang="en-US"/>
          </a:p>
        </p:txBody>
      </p:sp>
      <p:sp>
        <p:nvSpPr>
          <p:cNvPr id="5" name="页脚占位符 4">
            <a:extLst>
              <a:ext uri="{FF2B5EF4-FFF2-40B4-BE49-F238E27FC236}">
                <a16:creationId xmlns:a16="http://schemas.microsoft.com/office/drawing/2014/main" id="{EAD28BB0-11E7-402E-BAFE-5AA2D579105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3541FEB-AD44-4A02-895A-3C8E118A89F4}"/>
              </a:ext>
            </a:extLst>
          </p:cNvPr>
          <p:cNvSpPr>
            <a:spLocks noGrp="1"/>
          </p:cNvSpPr>
          <p:nvPr>
            <p:ph type="sldNum" sz="quarter" idx="12"/>
          </p:nvPr>
        </p:nvSpPr>
        <p:spPr/>
        <p:txBody>
          <a:bodyPr/>
          <a:lstStyle/>
          <a:p>
            <a:fld id="{B7B7DE47-55E2-4CFC-928A-81F5F76B2156}" type="slidenum">
              <a:rPr lang="zh-CN" altLang="en-US" smtClean="0"/>
              <a:t>‹#›</a:t>
            </a:fld>
            <a:endParaRPr lang="zh-CN" altLang="en-US"/>
          </a:p>
        </p:txBody>
      </p:sp>
    </p:spTree>
    <p:extLst>
      <p:ext uri="{BB962C8B-B14F-4D97-AF65-F5344CB8AC3E}">
        <p14:creationId xmlns:p14="http://schemas.microsoft.com/office/powerpoint/2010/main" val="33774074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581A47-3C91-4223-9CC3-1BBD8BA68C3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E2256BB-B9F6-4B94-923B-DEABB64CD32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0A732FB-CC9A-4C08-8C82-E4002F45A6FF}"/>
              </a:ext>
            </a:extLst>
          </p:cNvPr>
          <p:cNvSpPr>
            <a:spLocks noGrp="1"/>
          </p:cNvSpPr>
          <p:nvPr>
            <p:ph type="dt" sz="half" idx="10"/>
          </p:nvPr>
        </p:nvSpPr>
        <p:spPr/>
        <p:txBody>
          <a:bodyPr/>
          <a:lstStyle/>
          <a:p>
            <a:fld id="{88D38767-3B0D-4659-BC60-05AB5535109D}" type="datetimeFigureOut">
              <a:rPr lang="zh-CN" altLang="en-US" smtClean="0"/>
              <a:t>2020/8/9</a:t>
            </a:fld>
            <a:endParaRPr lang="zh-CN" altLang="en-US"/>
          </a:p>
        </p:txBody>
      </p:sp>
      <p:sp>
        <p:nvSpPr>
          <p:cNvPr id="5" name="页脚占位符 4">
            <a:extLst>
              <a:ext uri="{FF2B5EF4-FFF2-40B4-BE49-F238E27FC236}">
                <a16:creationId xmlns:a16="http://schemas.microsoft.com/office/drawing/2014/main" id="{560277C8-5DF8-4169-9180-6C219ED5F78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917EFBD-55C0-4769-A652-5E7C7F92C687}"/>
              </a:ext>
            </a:extLst>
          </p:cNvPr>
          <p:cNvSpPr>
            <a:spLocks noGrp="1"/>
          </p:cNvSpPr>
          <p:nvPr>
            <p:ph type="sldNum" sz="quarter" idx="12"/>
          </p:nvPr>
        </p:nvSpPr>
        <p:spPr/>
        <p:txBody>
          <a:bodyPr/>
          <a:lstStyle/>
          <a:p>
            <a:fld id="{B7B7DE47-55E2-4CFC-928A-81F5F76B2156}" type="slidenum">
              <a:rPr lang="zh-CN" altLang="en-US" smtClean="0"/>
              <a:t>‹#›</a:t>
            </a:fld>
            <a:endParaRPr lang="zh-CN" altLang="en-US"/>
          </a:p>
        </p:txBody>
      </p:sp>
    </p:spTree>
    <p:extLst>
      <p:ext uri="{BB962C8B-B14F-4D97-AF65-F5344CB8AC3E}">
        <p14:creationId xmlns:p14="http://schemas.microsoft.com/office/powerpoint/2010/main" val="21610696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17A76CD-60DA-4F1F-B0E1-DA324421AD3E}"/>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4C98BFE-218E-4898-AC2B-401576B9E3EC}"/>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F542F98-ED02-44C6-ACBA-0DD5906D336E}"/>
              </a:ext>
            </a:extLst>
          </p:cNvPr>
          <p:cNvSpPr>
            <a:spLocks noGrp="1"/>
          </p:cNvSpPr>
          <p:nvPr>
            <p:ph type="dt" sz="half" idx="10"/>
          </p:nvPr>
        </p:nvSpPr>
        <p:spPr/>
        <p:txBody>
          <a:bodyPr/>
          <a:lstStyle/>
          <a:p>
            <a:fld id="{88D38767-3B0D-4659-BC60-05AB5535109D}" type="datetimeFigureOut">
              <a:rPr lang="zh-CN" altLang="en-US" smtClean="0"/>
              <a:t>2020/8/9</a:t>
            </a:fld>
            <a:endParaRPr lang="zh-CN" altLang="en-US"/>
          </a:p>
        </p:txBody>
      </p:sp>
      <p:sp>
        <p:nvSpPr>
          <p:cNvPr id="5" name="页脚占位符 4">
            <a:extLst>
              <a:ext uri="{FF2B5EF4-FFF2-40B4-BE49-F238E27FC236}">
                <a16:creationId xmlns:a16="http://schemas.microsoft.com/office/drawing/2014/main" id="{21679B7B-1303-4ACF-9D41-3FFFC47C245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0B82B28-179C-450A-951B-39556EEF032E}"/>
              </a:ext>
            </a:extLst>
          </p:cNvPr>
          <p:cNvSpPr>
            <a:spLocks noGrp="1"/>
          </p:cNvSpPr>
          <p:nvPr>
            <p:ph type="sldNum" sz="quarter" idx="12"/>
          </p:nvPr>
        </p:nvSpPr>
        <p:spPr/>
        <p:txBody>
          <a:bodyPr/>
          <a:lstStyle/>
          <a:p>
            <a:fld id="{B7B7DE47-55E2-4CFC-928A-81F5F76B2156}" type="slidenum">
              <a:rPr lang="zh-CN" altLang="en-US" smtClean="0"/>
              <a:t>‹#›</a:t>
            </a:fld>
            <a:endParaRPr lang="zh-CN" altLang="en-US"/>
          </a:p>
        </p:txBody>
      </p:sp>
    </p:spTree>
    <p:extLst>
      <p:ext uri="{BB962C8B-B14F-4D97-AF65-F5344CB8AC3E}">
        <p14:creationId xmlns:p14="http://schemas.microsoft.com/office/powerpoint/2010/main" val="1170027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6F85BE-8246-441B-90A9-BAD543B663E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2C234F5-4541-47FD-9B7E-25D6C31FD08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555832F-6083-42D0-8D15-2DF997F1BD60}"/>
              </a:ext>
            </a:extLst>
          </p:cNvPr>
          <p:cNvSpPr>
            <a:spLocks noGrp="1"/>
          </p:cNvSpPr>
          <p:nvPr>
            <p:ph type="dt" sz="half" idx="10"/>
          </p:nvPr>
        </p:nvSpPr>
        <p:spPr/>
        <p:txBody>
          <a:bodyPr/>
          <a:lstStyle/>
          <a:p>
            <a:fld id="{88D38767-3B0D-4659-BC60-05AB5535109D}" type="datetimeFigureOut">
              <a:rPr lang="zh-CN" altLang="en-US" smtClean="0"/>
              <a:t>2020/8/9</a:t>
            </a:fld>
            <a:endParaRPr lang="zh-CN" altLang="en-US"/>
          </a:p>
        </p:txBody>
      </p:sp>
      <p:sp>
        <p:nvSpPr>
          <p:cNvPr id="5" name="页脚占位符 4">
            <a:extLst>
              <a:ext uri="{FF2B5EF4-FFF2-40B4-BE49-F238E27FC236}">
                <a16:creationId xmlns:a16="http://schemas.microsoft.com/office/drawing/2014/main" id="{D53AD376-5E9E-4FB5-AD65-14C61F0306A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42C5F60-F242-41C4-9E81-BF9B57EEB979}"/>
              </a:ext>
            </a:extLst>
          </p:cNvPr>
          <p:cNvSpPr>
            <a:spLocks noGrp="1"/>
          </p:cNvSpPr>
          <p:nvPr>
            <p:ph type="sldNum" sz="quarter" idx="12"/>
          </p:nvPr>
        </p:nvSpPr>
        <p:spPr/>
        <p:txBody>
          <a:bodyPr/>
          <a:lstStyle/>
          <a:p>
            <a:fld id="{B7B7DE47-55E2-4CFC-928A-81F5F76B2156}" type="slidenum">
              <a:rPr lang="zh-CN" altLang="en-US" smtClean="0"/>
              <a:t>‹#›</a:t>
            </a:fld>
            <a:endParaRPr lang="zh-CN" altLang="en-US"/>
          </a:p>
        </p:txBody>
      </p:sp>
    </p:spTree>
    <p:extLst>
      <p:ext uri="{BB962C8B-B14F-4D97-AF65-F5344CB8AC3E}">
        <p14:creationId xmlns:p14="http://schemas.microsoft.com/office/powerpoint/2010/main" val="33596728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3B66C3-BBD6-4AB4-AE8A-02B74194EF85}"/>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C769650-45DE-4E97-A84E-D5C9950B789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5D5EC96-8B13-48C1-AC59-FE9E970CD1CD}"/>
              </a:ext>
            </a:extLst>
          </p:cNvPr>
          <p:cNvSpPr>
            <a:spLocks noGrp="1"/>
          </p:cNvSpPr>
          <p:nvPr>
            <p:ph type="dt" sz="half" idx="10"/>
          </p:nvPr>
        </p:nvSpPr>
        <p:spPr/>
        <p:txBody>
          <a:bodyPr/>
          <a:lstStyle/>
          <a:p>
            <a:fld id="{88D38767-3B0D-4659-BC60-05AB5535109D}" type="datetimeFigureOut">
              <a:rPr lang="zh-CN" altLang="en-US" smtClean="0"/>
              <a:t>2020/8/9</a:t>
            </a:fld>
            <a:endParaRPr lang="zh-CN" altLang="en-US"/>
          </a:p>
        </p:txBody>
      </p:sp>
      <p:sp>
        <p:nvSpPr>
          <p:cNvPr id="5" name="页脚占位符 4">
            <a:extLst>
              <a:ext uri="{FF2B5EF4-FFF2-40B4-BE49-F238E27FC236}">
                <a16:creationId xmlns:a16="http://schemas.microsoft.com/office/drawing/2014/main" id="{9DF3840A-D32F-485E-8E2F-76F49F1E42C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79525E0-E901-4187-A85F-C1F24C4B8227}"/>
              </a:ext>
            </a:extLst>
          </p:cNvPr>
          <p:cNvSpPr>
            <a:spLocks noGrp="1"/>
          </p:cNvSpPr>
          <p:nvPr>
            <p:ph type="sldNum" sz="quarter" idx="12"/>
          </p:nvPr>
        </p:nvSpPr>
        <p:spPr/>
        <p:txBody>
          <a:bodyPr/>
          <a:lstStyle/>
          <a:p>
            <a:fld id="{B7B7DE47-55E2-4CFC-928A-81F5F76B2156}" type="slidenum">
              <a:rPr lang="zh-CN" altLang="en-US" smtClean="0"/>
              <a:t>‹#›</a:t>
            </a:fld>
            <a:endParaRPr lang="zh-CN" altLang="en-US"/>
          </a:p>
        </p:txBody>
      </p:sp>
    </p:spTree>
    <p:extLst>
      <p:ext uri="{BB962C8B-B14F-4D97-AF65-F5344CB8AC3E}">
        <p14:creationId xmlns:p14="http://schemas.microsoft.com/office/powerpoint/2010/main" val="16042819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A37381-095C-45DE-B8F4-9A961094A15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4A13E65-94C9-4A07-9320-12BBB5AC8769}"/>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8B7AFDE-EC60-4AC3-AA6A-25A70F548001}"/>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9C49E9B-D35C-4AF9-BE36-852706ADEA3F}"/>
              </a:ext>
            </a:extLst>
          </p:cNvPr>
          <p:cNvSpPr>
            <a:spLocks noGrp="1"/>
          </p:cNvSpPr>
          <p:nvPr>
            <p:ph type="dt" sz="half" idx="10"/>
          </p:nvPr>
        </p:nvSpPr>
        <p:spPr/>
        <p:txBody>
          <a:bodyPr/>
          <a:lstStyle/>
          <a:p>
            <a:fld id="{88D38767-3B0D-4659-BC60-05AB5535109D}" type="datetimeFigureOut">
              <a:rPr lang="zh-CN" altLang="en-US" smtClean="0"/>
              <a:t>2020/8/9</a:t>
            </a:fld>
            <a:endParaRPr lang="zh-CN" altLang="en-US"/>
          </a:p>
        </p:txBody>
      </p:sp>
      <p:sp>
        <p:nvSpPr>
          <p:cNvPr id="6" name="页脚占位符 5">
            <a:extLst>
              <a:ext uri="{FF2B5EF4-FFF2-40B4-BE49-F238E27FC236}">
                <a16:creationId xmlns:a16="http://schemas.microsoft.com/office/drawing/2014/main" id="{211B26AF-A46C-46C3-8555-9D344019EEEF}"/>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6DD1BABD-B335-44BD-B166-38266BCC1F87}"/>
              </a:ext>
            </a:extLst>
          </p:cNvPr>
          <p:cNvSpPr>
            <a:spLocks noGrp="1"/>
          </p:cNvSpPr>
          <p:nvPr>
            <p:ph type="sldNum" sz="quarter" idx="12"/>
          </p:nvPr>
        </p:nvSpPr>
        <p:spPr/>
        <p:txBody>
          <a:bodyPr/>
          <a:lstStyle/>
          <a:p>
            <a:fld id="{B7B7DE47-55E2-4CFC-928A-81F5F76B2156}" type="slidenum">
              <a:rPr lang="zh-CN" altLang="en-US" smtClean="0"/>
              <a:t>‹#›</a:t>
            </a:fld>
            <a:endParaRPr lang="zh-CN" altLang="en-US"/>
          </a:p>
        </p:txBody>
      </p:sp>
    </p:spTree>
    <p:extLst>
      <p:ext uri="{BB962C8B-B14F-4D97-AF65-F5344CB8AC3E}">
        <p14:creationId xmlns:p14="http://schemas.microsoft.com/office/powerpoint/2010/main" val="18568515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5BB9B7-F4B0-40AC-BFC5-5B8C37DAB5CD}"/>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3A29581-FB46-477B-A588-7C40A124636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CA575CE-9314-40AF-8BDF-4AD8FD32C0C5}"/>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145E621-8780-4D26-9487-5C0888E6C02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5ED25C2-E864-4033-9795-6BADCBD2D8B8}"/>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F5CEB1D-75EE-4BDC-A9B0-4F17C8F4E19D}"/>
              </a:ext>
            </a:extLst>
          </p:cNvPr>
          <p:cNvSpPr>
            <a:spLocks noGrp="1"/>
          </p:cNvSpPr>
          <p:nvPr>
            <p:ph type="dt" sz="half" idx="10"/>
          </p:nvPr>
        </p:nvSpPr>
        <p:spPr/>
        <p:txBody>
          <a:bodyPr/>
          <a:lstStyle/>
          <a:p>
            <a:fld id="{88D38767-3B0D-4659-BC60-05AB5535109D}" type="datetimeFigureOut">
              <a:rPr lang="zh-CN" altLang="en-US" smtClean="0"/>
              <a:t>2020/8/9</a:t>
            </a:fld>
            <a:endParaRPr lang="zh-CN" altLang="en-US"/>
          </a:p>
        </p:txBody>
      </p:sp>
      <p:sp>
        <p:nvSpPr>
          <p:cNvPr id="8" name="页脚占位符 7">
            <a:extLst>
              <a:ext uri="{FF2B5EF4-FFF2-40B4-BE49-F238E27FC236}">
                <a16:creationId xmlns:a16="http://schemas.microsoft.com/office/drawing/2014/main" id="{0860481B-DA8A-4B9F-B02F-C7DC69E4FB78}"/>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E21CB4E8-54CA-46DC-959A-B7981707B6DC}"/>
              </a:ext>
            </a:extLst>
          </p:cNvPr>
          <p:cNvSpPr>
            <a:spLocks noGrp="1"/>
          </p:cNvSpPr>
          <p:nvPr>
            <p:ph type="sldNum" sz="quarter" idx="12"/>
          </p:nvPr>
        </p:nvSpPr>
        <p:spPr/>
        <p:txBody>
          <a:bodyPr/>
          <a:lstStyle/>
          <a:p>
            <a:fld id="{B7B7DE47-55E2-4CFC-928A-81F5F76B2156}" type="slidenum">
              <a:rPr lang="zh-CN" altLang="en-US" smtClean="0"/>
              <a:t>‹#›</a:t>
            </a:fld>
            <a:endParaRPr lang="zh-CN" altLang="en-US"/>
          </a:p>
        </p:txBody>
      </p:sp>
    </p:spTree>
    <p:extLst>
      <p:ext uri="{BB962C8B-B14F-4D97-AF65-F5344CB8AC3E}">
        <p14:creationId xmlns:p14="http://schemas.microsoft.com/office/powerpoint/2010/main" val="26035198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D7439B-B512-415B-9148-4D8FC519A75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3B35B03-20E5-4A3C-ACFF-842CF1CE54D9}"/>
              </a:ext>
            </a:extLst>
          </p:cNvPr>
          <p:cNvSpPr>
            <a:spLocks noGrp="1"/>
          </p:cNvSpPr>
          <p:nvPr>
            <p:ph type="dt" sz="half" idx="10"/>
          </p:nvPr>
        </p:nvSpPr>
        <p:spPr/>
        <p:txBody>
          <a:bodyPr/>
          <a:lstStyle/>
          <a:p>
            <a:fld id="{88D38767-3B0D-4659-BC60-05AB5535109D}" type="datetimeFigureOut">
              <a:rPr lang="zh-CN" altLang="en-US" smtClean="0"/>
              <a:t>2020/8/9</a:t>
            </a:fld>
            <a:endParaRPr lang="zh-CN" altLang="en-US"/>
          </a:p>
        </p:txBody>
      </p:sp>
      <p:sp>
        <p:nvSpPr>
          <p:cNvPr id="4" name="页脚占位符 3">
            <a:extLst>
              <a:ext uri="{FF2B5EF4-FFF2-40B4-BE49-F238E27FC236}">
                <a16:creationId xmlns:a16="http://schemas.microsoft.com/office/drawing/2014/main" id="{C45362F7-FEC8-4D81-9067-3A51EE895EC4}"/>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6D1CD2D9-BB66-466F-A385-2BAE94785280}"/>
              </a:ext>
            </a:extLst>
          </p:cNvPr>
          <p:cNvSpPr>
            <a:spLocks noGrp="1"/>
          </p:cNvSpPr>
          <p:nvPr>
            <p:ph type="sldNum" sz="quarter" idx="12"/>
          </p:nvPr>
        </p:nvSpPr>
        <p:spPr/>
        <p:txBody>
          <a:bodyPr/>
          <a:lstStyle/>
          <a:p>
            <a:fld id="{B7B7DE47-55E2-4CFC-928A-81F5F76B2156}" type="slidenum">
              <a:rPr lang="zh-CN" altLang="en-US" smtClean="0"/>
              <a:t>‹#›</a:t>
            </a:fld>
            <a:endParaRPr lang="zh-CN" altLang="en-US"/>
          </a:p>
        </p:txBody>
      </p:sp>
    </p:spTree>
    <p:extLst>
      <p:ext uri="{BB962C8B-B14F-4D97-AF65-F5344CB8AC3E}">
        <p14:creationId xmlns:p14="http://schemas.microsoft.com/office/powerpoint/2010/main" val="26987893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A424FC8-48D4-415F-BF2E-0D1B05F8D174}"/>
              </a:ext>
            </a:extLst>
          </p:cNvPr>
          <p:cNvSpPr>
            <a:spLocks noGrp="1"/>
          </p:cNvSpPr>
          <p:nvPr>
            <p:ph type="dt" sz="half" idx="10"/>
          </p:nvPr>
        </p:nvSpPr>
        <p:spPr/>
        <p:txBody>
          <a:bodyPr/>
          <a:lstStyle/>
          <a:p>
            <a:fld id="{88D38767-3B0D-4659-BC60-05AB5535109D}" type="datetimeFigureOut">
              <a:rPr lang="zh-CN" altLang="en-US" smtClean="0"/>
              <a:t>2020/8/9</a:t>
            </a:fld>
            <a:endParaRPr lang="zh-CN" altLang="en-US"/>
          </a:p>
        </p:txBody>
      </p:sp>
      <p:sp>
        <p:nvSpPr>
          <p:cNvPr id="3" name="页脚占位符 2">
            <a:extLst>
              <a:ext uri="{FF2B5EF4-FFF2-40B4-BE49-F238E27FC236}">
                <a16:creationId xmlns:a16="http://schemas.microsoft.com/office/drawing/2014/main" id="{F96C49FF-681E-4506-AFE4-3873D88432EA}"/>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EF8736BC-8144-4C0C-A5C8-ACE244807477}"/>
              </a:ext>
            </a:extLst>
          </p:cNvPr>
          <p:cNvSpPr>
            <a:spLocks noGrp="1"/>
          </p:cNvSpPr>
          <p:nvPr>
            <p:ph type="sldNum" sz="quarter" idx="12"/>
          </p:nvPr>
        </p:nvSpPr>
        <p:spPr/>
        <p:txBody>
          <a:bodyPr/>
          <a:lstStyle/>
          <a:p>
            <a:fld id="{B7B7DE47-55E2-4CFC-928A-81F5F76B2156}" type="slidenum">
              <a:rPr lang="zh-CN" altLang="en-US" smtClean="0"/>
              <a:t>‹#›</a:t>
            </a:fld>
            <a:endParaRPr lang="zh-CN" altLang="en-US"/>
          </a:p>
        </p:txBody>
      </p:sp>
    </p:spTree>
    <p:extLst>
      <p:ext uri="{BB962C8B-B14F-4D97-AF65-F5344CB8AC3E}">
        <p14:creationId xmlns:p14="http://schemas.microsoft.com/office/powerpoint/2010/main" val="16809521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E4B876-D15F-4AC3-B3A8-0E5D22C270BA}"/>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5BB71BF-7E7D-419B-A70C-74CDB06E9DA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FACB88C-ECD8-4984-9F79-4E7F8FAED33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9EC5631-6ADE-4713-9A1F-3673C03C93E1}"/>
              </a:ext>
            </a:extLst>
          </p:cNvPr>
          <p:cNvSpPr>
            <a:spLocks noGrp="1"/>
          </p:cNvSpPr>
          <p:nvPr>
            <p:ph type="dt" sz="half" idx="10"/>
          </p:nvPr>
        </p:nvSpPr>
        <p:spPr/>
        <p:txBody>
          <a:bodyPr/>
          <a:lstStyle/>
          <a:p>
            <a:fld id="{88D38767-3B0D-4659-BC60-05AB5535109D}" type="datetimeFigureOut">
              <a:rPr lang="zh-CN" altLang="en-US" smtClean="0"/>
              <a:t>2020/8/9</a:t>
            </a:fld>
            <a:endParaRPr lang="zh-CN" altLang="en-US"/>
          </a:p>
        </p:txBody>
      </p:sp>
      <p:sp>
        <p:nvSpPr>
          <p:cNvPr id="6" name="页脚占位符 5">
            <a:extLst>
              <a:ext uri="{FF2B5EF4-FFF2-40B4-BE49-F238E27FC236}">
                <a16:creationId xmlns:a16="http://schemas.microsoft.com/office/drawing/2014/main" id="{1FE2DA1E-6011-4B6F-8B25-305EB6485B92}"/>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632BDEC1-FCD6-4578-9BE9-558A988DC362}"/>
              </a:ext>
            </a:extLst>
          </p:cNvPr>
          <p:cNvSpPr>
            <a:spLocks noGrp="1"/>
          </p:cNvSpPr>
          <p:nvPr>
            <p:ph type="sldNum" sz="quarter" idx="12"/>
          </p:nvPr>
        </p:nvSpPr>
        <p:spPr/>
        <p:txBody>
          <a:bodyPr/>
          <a:lstStyle/>
          <a:p>
            <a:fld id="{B7B7DE47-55E2-4CFC-928A-81F5F76B2156}" type="slidenum">
              <a:rPr lang="zh-CN" altLang="en-US" smtClean="0"/>
              <a:t>‹#›</a:t>
            </a:fld>
            <a:endParaRPr lang="zh-CN" altLang="en-US"/>
          </a:p>
        </p:txBody>
      </p:sp>
    </p:spTree>
    <p:extLst>
      <p:ext uri="{BB962C8B-B14F-4D97-AF65-F5344CB8AC3E}">
        <p14:creationId xmlns:p14="http://schemas.microsoft.com/office/powerpoint/2010/main" val="39879041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BF20B5-A90C-4102-8319-262CF8987906}"/>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382A1E2-618C-48EA-93B5-91C54B0CCA9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265F1BC-357E-4688-8B29-B270C9E5D0D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9C845B7-BB9F-4250-B02B-49C17D50B35A}"/>
              </a:ext>
            </a:extLst>
          </p:cNvPr>
          <p:cNvSpPr>
            <a:spLocks noGrp="1"/>
          </p:cNvSpPr>
          <p:nvPr>
            <p:ph type="dt" sz="half" idx="10"/>
          </p:nvPr>
        </p:nvSpPr>
        <p:spPr/>
        <p:txBody>
          <a:bodyPr/>
          <a:lstStyle/>
          <a:p>
            <a:fld id="{88D38767-3B0D-4659-BC60-05AB5535109D}" type="datetimeFigureOut">
              <a:rPr lang="zh-CN" altLang="en-US" smtClean="0"/>
              <a:t>2020/8/9</a:t>
            </a:fld>
            <a:endParaRPr lang="zh-CN" altLang="en-US"/>
          </a:p>
        </p:txBody>
      </p:sp>
      <p:sp>
        <p:nvSpPr>
          <p:cNvPr id="6" name="页脚占位符 5">
            <a:extLst>
              <a:ext uri="{FF2B5EF4-FFF2-40B4-BE49-F238E27FC236}">
                <a16:creationId xmlns:a16="http://schemas.microsoft.com/office/drawing/2014/main" id="{7D041C9C-5A73-4928-A60E-E6AD370D1E0A}"/>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9BC0E704-7C62-4338-AC2C-D97F499379A3}"/>
              </a:ext>
            </a:extLst>
          </p:cNvPr>
          <p:cNvSpPr>
            <a:spLocks noGrp="1"/>
          </p:cNvSpPr>
          <p:nvPr>
            <p:ph type="sldNum" sz="quarter" idx="12"/>
          </p:nvPr>
        </p:nvSpPr>
        <p:spPr/>
        <p:txBody>
          <a:bodyPr/>
          <a:lstStyle/>
          <a:p>
            <a:fld id="{B7B7DE47-55E2-4CFC-928A-81F5F76B2156}" type="slidenum">
              <a:rPr lang="zh-CN" altLang="en-US" smtClean="0"/>
              <a:t>‹#›</a:t>
            </a:fld>
            <a:endParaRPr lang="zh-CN" altLang="en-US"/>
          </a:p>
        </p:txBody>
      </p:sp>
    </p:spTree>
    <p:extLst>
      <p:ext uri="{BB962C8B-B14F-4D97-AF65-F5344CB8AC3E}">
        <p14:creationId xmlns:p14="http://schemas.microsoft.com/office/powerpoint/2010/main" val="36239613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3C011576-32C0-4916-89CE-4405E2C2404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14050FD2-9AB7-435F-BE5C-8ACCA1433BE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823236E-9DE3-4058-9438-A1EF978942E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8D38767-3B0D-4659-BC60-05AB5535109D}" type="datetimeFigureOut">
              <a:rPr lang="zh-CN" altLang="en-US" smtClean="0"/>
              <a:t>2020/8/9</a:t>
            </a:fld>
            <a:endParaRPr lang="zh-CN" altLang="en-US"/>
          </a:p>
        </p:txBody>
      </p:sp>
      <p:sp>
        <p:nvSpPr>
          <p:cNvPr id="5" name="页脚占位符 4">
            <a:extLst>
              <a:ext uri="{FF2B5EF4-FFF2-40B4-BE49-F238E27FC236}">
                <a16:creationId xmlns:a16="http://schemas.microsoft.com/office/drawing/2014/main" id="{E1C6AD3C-F9A6-4A90-ABE6-931D3C3BFAE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1403809D-B1F6-4F41-B4B6-D5CBABC21C9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7B7DE47-55E2-4CFC-928A-81F5F76B2156}" type="slidenum">
              <a:rPr lang="zh-CN" altLang="en-US" smtClean="0"/>
              <a:t>‹#›</a:t>
            </a:fld>
            <a:endParaRPr lang="zh-CN" altLang="en-US"/>
          </a:p>
        </p:txBody>
      </p:sp>
    </p:spTree>
    <p:extLst>
      <p:ext uri="{BB962C8B-B14F-4D97-AF65-F5344CB8AC3E}">
        <p14:creationId xmlns:p14="http://schemas.microsoft.com/office/powerpoint/2010/main" val="32886895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en.wikipedia.org/wiki/Intraclass_correlation" TargetMode="External"/><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www.mesh-online.net/mocap.html" TargetMode="External"/><Relationship Id="rId2" Type="http://schemas.openxmlformats.org/officeDocument/2006/relationships/hyperlink" Target="https://blog.csdn.net/artgolf/article/details/83104268" TargetMode="Externa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tiff"/><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4.tiff"/><Relationship Id="rId4" Type="http://schemas.openxmlformats.org/officeDocument/2006/relationships/image" Target="../media/image3.tif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9151C506-C928-5A40-A962-9E028B8D76E3}"/>
              </a:ext>
            </a:extLst>
          </p:cNvPr>
          <p:cNvSpPr/>
          <p:nvPr/>
        </p:nvSpPr>
        <p:spPr>
          <a:xfrm>
            <a:off x="681038" y="1859340"/>
            <a:ext cx="10972800" cy="1569660"/>
          </a:xfrm>
          <a:prstGeom prst="rect">
            <a:avLst/>
          </a:prstGeom>
        </p:spPr>
        <p:txBody>
          <a:bodyPr wrap="square">
            <a:spAutoFit/>
          </a:bodyPr>
          <a:lstStyle/>
          <a:p>
            <a:pPr algn="ctr"/>
            <a:r>
              <a:rPr lang="en-US" altLang="zh-CN" sz="3200" b="1" dirty="0">
                <a:latin typeface="Times New Roman" panose="02020603050405020304" pitchFamily="18" charset="0"/>
                <a:cs typeface="Times New Roman" panose="02020603050405020304" pitchFamily="18" charset="0"/>
              </a:rPr>
              <a:t>A Dynamic Time Warping Based Algorithm to Evaluate Kinect-Enabled Home-Based Physical Rehabilitation Exercises for Older People </a:t>
            </a:r>
            <a:endParaRPr lang="en-US" altLang="zh-CN" sz="3200" dirty="0">
              <a:latin typeface="Times New Roman" panose="02020603050405020304" pitchFamily="18" charset="0"/>
              <a:cs typeface="Times New Roman" panose="02020603050405020304" pitchFamily="18" charset="0"/>
            </a:endParaRPr>
          </a:p>
        </p:txBody>
      </p:sp>
      <p:sp>
        <p:nvSpPr>
          <p:cNvPr id="5" name="矩形 4">
            <a:extLst>
              <a:ext uri="{FF2B5EF4-FFF2-40B4-BE49-F238E27FC236}">
                <a16:creationId xmlns:a16="http://schemas.microsoft.com/office/drawing/2014/main" id="{C649B65C-1631-B041-B07F-3369F370C67E}"/>
              </a:ext>
            </a:extLst>
          </p:cNvPr>
          <p:cNvSpPr/>
          <p:nvPr/>
        </p:nvSpPr>
        <p:spPr>
          <a:xfrm>
            <a:off x="4635760" y="3681657"/>
            <a:ext cx="2920479" cy="369332"/>
          </a:xfrm>
          <a:prstGeom prst="rect">
            <a:avLst/>
          </a:prstGeom>
        </p:spPr>
        <p:txBody>
          <a:bodyPr wrap="none">
            <a:spAutoFit/>
          </a:bodyPr>
          <a:lstStyle/>
          <a:p>
            <a:pPr algn="ctr"/>
            <a:r>
              <a:rPr lang="en-US" altLang="zh-CN" dirty="0" err="1">
                <a:latin typeface="Times New Roman" panose="02020603050405020304" pitchFamily="18" charset="0"/>
                <a:cs typeface="Times New Roman" panose="02020603050405020304" pitchFamily="18" charset="0"/>
              </a:rPr>
              <a:t>Xiaoqun</a:t>
            </a:r>
            <a:r>
              <a:rPr lang="en-US" altLang="zh-CN" dirty="0">
                <a:latin typeface="Times New Roman" panose="02020603050405020304" pitchFamily="18" charset="0"/>
                <a:cs typeface="Times New Roman" panose="02020603050405020304" pitchFamily="18" charset="0"/>
              </a:rPr>
              <a:t> Yu , Shuping </a:t>
            </a:r>
            <a:r>
              <a:rPr lang="en-US" altLang="zh-CN" dirty="0" err="1">
                <a:latin typeface="Times New Roman" panose="02020603050405020304" pitchFamily="18" charset="0"/>
                <a:cs typeface="Times New Roman" panose="02020603050405020304" pitchFamily="18" charset="0"/>
              </a:rPr>
              <a:t>Xiong</a:t>
            </a:r>
            <a:r>
              <a:rPr lang="en-US" altLang="zh-CN" dirty="0">
                <a:latin typeface="Times New Roman" panose="02020603050405020304" pitchFamily="18" charset="0"/>
                <a:cs typeface="Times New Roman" panose="02020603050405020304" pitchFamily="18" charset="0"/>
              </a:rPr>
              <a:t> </a:t>
            </a:r>
          </a:p>
        </p:txBody>
      </p:sp>
      <p:sp>
        <p:nvSpPr>
          <p:cNvPr id="6" name="矩形 5">
            <a:extLst>
              <a:ext uri="{FF2B5EF4-FFF2-40B4-BE49-F238E27FC236}">
                <a16:creationId xmlns:a16="http://schemas.microsoft.com/office/drawing/2014/main" id="{B342233B-37CB-0F48-9ACD-5A664F1ACE5D}"/>
              </a:ext>
            </a:extLst>
          </p:cNvPr>
          <p:cNvSpPr/>
          <p:nvPr/>
        </p:nvSpPr>
        <p:spPr>
          <a:xfrm>
            <a:off x="4936973" y="5319309"/>
            <a:ext cx="2460930" cy="369332"/>
          </a:xfrm>
          <a:prstGeom prst="rect">
            <a:avLst/>
          </a:prstGeom>
        </p:spPr>
        <p:txBody>
          <a:bodyPr wrap="none">
            <a:spAutoFit/>
          </a:bodyPr>
          <a:lstStyle/>
          <a:p>
            <a:r>
              <a:rPr lang="en-US" altLang="zh-CN" b="1" i="1" dirty="0">
                <a:solidFill>
                  <a:srgbClr val="238C70"/>
                </a:solidFill>
                <a:latin typeface="TimesNewRomanPS"/>
              </a:rPr>
              <a:t>《 Sensors》</a:t>
            </a:r>
            <a:r>
              <a:rPr lang="zh-CN" altLang="en-US" b="1" i="1" dirty="0">
                <a:solidFill>
                  <a:srgbClr val="238C70"/>
                </a:solidFill>
                <a:latin typeface="TimesNewRomanPS"/>
              </a:rPr>
              <a:t> </a:t>
            </a:r>
            <a:r>
              <a:rPr lang="en-US" altLang="zh-CN" b="1" i="1" dirty="0">
                <a:solidFill>
                  <a:srgbClr val="238C70"/>
                </a:solidFill>
                <a:latin typeface="TimesNewRomanPS"/>
              </a:rPr>
              <a:t>IF:3.510 </a:t>
            </a:r>
            <a:endParaRPr lang="en-US" altLang="zh-CN" dirty="0"/>
          </a:p>
        </p:txBody>
      </p:sp>
      <p:sp>
        <p:nvSpPr>
          <p:cNvPr id="7" name="矩形 6">
            <a:extLst>
              <a:ext uri="{FF2B5EF4-FFF2-40B4-BE49-F238E27FC236}">
                <a16:creationId xmlns:a16="http://schemas.microsoft.com/office/drawing/2014/main" id="{57ACD740-A1B5-284B-9906-7D679FBE88A4}"/>
              </a:ext>
            </a:extLst>
          </p:cNvPr>
          <p:cNvSpPr/>
          <p:nvPr/>
        </p:nvSpPr>
        <p:spPr>
          <a:xfrm>
            <a:off x="2339007" y="4050989"/>
            <a:ext cx="7513983" cy="646331"/>
          </a:xfrm>
          <a:prstGeom prst="rect">
            <a:avLst/>
          </a:prstGeom>
        </p:spPr>
        <p:txBody>
          <a:bodyPr wrap="square">
            <a:spAutoFit/>
          </a:bodyPr>
          <a:lstStyle/>
          <a:p>
            <a:pPr algn="ctr"/>
            <a:r>
              <a:rPr lang="en-US" altLang="zh-CN" dirty="0">
                <a:latin typeface="Times New Roman" panose="02020603050405020304" pitchFamily="18" charset="0"/>
                <a:cs typeface="Times New Roman" panose="02020603050405020304" pitchFamily="18" charset="0"/>
              </a:rPr>
              <a:t>Department of Industrial and Systems Engineering, Korea Advanced Institute of Science and Technology (KAIST), Daejeon 34141, Korea</a:t>
            </a:r>
          </a:p>
        </p:txBody>
      </p:sp>
    </p:spTree>
    <p:extLst>
      <p:ext uri="{BB962C8B-B14F-4D97-AF65-F5344CB8AC3E}">
        <p14:creationId xmlns:p14="http://schemas.microsoft.com/office/powerpoint/2010/main" val="3046203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4061BBA1-4734-6642-80DD-7A4106CFFA69}"/>
              </a:ext>
            </a:extLst>
          </p:cNvPr>
          <p:cNvSpPr txBox="1"/>
          <p:nvPr/>
        </p:nvSpPr>
        <p:spPr>
          <a:xfrm>
            <a:off x="334108" y="263769"/>
            <a:ext cx="6459974" cy="584775"/>
          </a:xfrm>
          <a:prstGeom prst="rect">
            <a:avLst/>
          </a:prstGeom>
          <a:noFill/>
        </p:spPr>
        <p:txBody>
          <a:bodyPr wrap="none" rtlCol="0">
            <a:spAutoFit/>
          </a:bodyPr>
          <a:lstStyle/>
          <a:p>
            <a:r>
              <a:rPr kumimoji="1" lang="en-US" altLang="zh-CN" sz="3200" b="1" dirty="0">
                <a:latin typeface="Times New Roman" panose="02020603050405020304" pitchFamily="18" charset="0"/>
                <a:cs typeface="Times New Roman" panose="02020603050405020304" pitchFamily="18" charset="0"/>
              </a:rPr>
              <a:t>Experimental Setup and Procedure </a:t>
            </a:r>
          </a:p>
        </p:txBody>
      </p:sp>
      <p:sp>
        <p:nvSpPr>
          <p:cNvPr id="5" name="文本框 4">
            <a:extLst>
              <a:ext uri="{FF2B5EF4-FFF2-40B4-BE49-F238E27FC236}">
                <a16:creationId xmlns:a16="http://schemas.microsoft.com/office/drawing/2014/main" id="{4842D75A-D33A-8349-8B69-3965B3A80651}"/>
              </a:ext>
            </a:extLst>
          </p:cNvPr>
          <p:cNvSpPr txBox="1"/>
          <p:nvPr/>
        </p:nvSpPr>
        <p:spPr>
          <a:xfrm>
            <a:off x="383095" y="701583"/>
            <a:ext cx="11523784" cy="1938992"/>
          </a:xfrm>
          <a:prstGeom prst="rect">
            <a:avLst/>
          </a:prstGeom>
          <a:noFill/>
        </p:spPr>
        <p:txBody>
          <a:bodyPr wrap="square" rtlCol="0">
            <a:spAutoFit/>
          </a:bodyPr>
          <a:lstStyle/>
          <a:p>
            <a:pPr algn="just"/>
            <a:endParaRPr kumimoji="1" lang="en-US" altLang="zh-CN" sz="24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kumimoji="1" lang="en-US" altLang="zh-CN" sz="2400" dirty="0">
                <a:latin typeface="Times New Roman" panose="02020603050405020304" pitchFamily="18" charset="0"/>
                <a:cs typeface="Times New Roman" panose="02020603050405020304" pitchFamily="18" charset="0"/>
              </a:rPr>
              <a:t>The Tai Chi exergame was developed with </a:t>
            </a:r>
            <a:r>
              <a:rPr kumimoji="1" lang="en-US" altLang="zh-CN" sz="2400" dirty="0">
                <a:solidFill>
                  <a:srgbClr val="C00000"/>
                </a:solidFill>
                <a:latin typeface="Times New Roman" panose="02020603050405020304" pitchFamily="18" charset="0"/>
                <a:cs typeface="Times New Roman" panose="02020603050405020304" pitchFamily="18" charset="0"/>
              </a:rPr>
              <a:t>Kinect V2 sensor in Unity3D platform </a:t>
            </a:r>
            <a:r>
              <a:rPr kumimoji="1" lang="en-US" altLang="zh-CN" sz="2400" dirty="0">
                <a:latin typeface="Times New Roman" panose="02020603050405020304" pitchFamily="18" charset="0"/>
                <a:cs typeface="Times New Roman" panose="02020603050405020304" pitchFamily="18" charset="0"/>
              </a:rPr>
              <a:t>(Unity 5.5.2f1) by C# for the real-world application.</a:t>
            </a:r>
          </a:p>
          <a:p>
            <a:pPr marL="342900" indent="-342900" algn="just">
              <a:buFont typeface="Arial" panose="020B0604020202020204" pitchFamily="34" charset="0"/>
              <a:buChar char="•"/>
            </a:pPr>
            <a:endParaRPr kumimoji="1" lang="en-US" altLang="zh-CN" sz="24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endParaRPr kumimoji="1" lang="en-US" altLang="zh-CN" sz="2400" dirty="0">
              <a:latin typeface="Times New Roman" panose="02020603050405020304" pitchFamily="18" charset="0"/>
              <a:cs typeface="Times New Roman" panose="02020603050405020304" pitchFamily="18" charset="0"/>
            </a:endParaRPr>
          </a:p>
        </p:txBody>
      </p:sp>
      <p:pic>
        <p:nvPicPr>
          <p:cNvPr id="7" name="图片 6" descr="图片包含 球, 播放器, 男人, 女人&#10;&#10;描述已自动生成">
            <a:extLst>
              <a:ext uri="{FF2B5EF4-FFF2-40B4-BE49-F238E27FC236}">
                <a16:creationId xmlns:a16="http://schemas.microsoft.com/office/drawing/2014/main" id="{0FA2A81F-983C-D140-A405-0B7D86427D8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7137" y="1996831"/>
            <a:ext cx="8775700" cy="4597400"/>
          </a:xfrm>
          <a:prstGeom prst="rect">
            <a:avLst/>
          </a:prstGeom>
        </p:spPr>
      </p:pic>
    </p:spTree>
    <p:extLst>
      <p:ext uri="{BB962C8B-B14F-4D97-AF65-F5344CB8AC3E}">
        <p14:creationId xmlns:p14="http://schemas.microsoft.com/office/powerpoint/2010/main" val="28872622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9B7D596A-AAB9-B644-BDCD-ABBAEC96254A}"/>
              </a:ext>
            </a:extLst>
          </p:cNvPr>
          <p:cNvSpPr txBox="1"/>
          <p:nvPr/>
        </p:nvSpPr>
        <p:spPr>
          <a:xfrm>
            <a:off x="334108" y="263769"/>
            <a:ext cx="6459974" cy="584775"/>
          </a:xfrm>
          <a:prstGeom prst="rect">
            <a:avLst/>
          </a:prstGeom>
          <a:noFill/>
        </p:spPr>
        <p:txBody>
          <a:bodyPr wrap="none" rtlCol="0">
            <a:spAutoFit/>
          </a:bodyPr>
          <a:lstStyle/>
          <a:p>
            <a:r>
              <a:rPr kumimoji="1" lang="en-US" altLang="zh-CN" sz="3200" b="1" dirty="0">
                <a:latin typeface="Times New Roman" panose="02020603050405020304" pitchFamily="18" charset="0"/>
                <a:cs typeface="Times New Roman" panose="02020603050405020304" pitchFamily="18" charset="0"/>
              </a:rPr>
              <a:t>Experimental Setup and Procedure </a:t>
            </a:r>
          </a:p>
        </p:txBody>
      </p:sp>
      <p:sp>
        <p:nvSpPr>
          <p:cNvPr id="5" name="文本框 4">
            <a:extLst>
              <a:ext uri="{FF2B5EF4-FFF2-40B4-BE49-F238E27FC236}">
                <a16:creationId xmlns:a16="http://schemas.microsoft.com/office/drawing/2014/main" id="{C8886A3E-FBDC-FB44-9548-9ADBFC884E1B}"/>
              </a:ext>
            </a:extLst>
          </p:cNvPr>
          <p:cNvSpPr txBox="1"/>
          <p:nvPr/>
        </p:nvSpPr>
        <p:spPr>
          <a:xfrm>
            <a:off x="383095" y="701583"/>
            <a:ext cx="11523784" cy="2554545"/>
          </a:xfrm>
          <a:prstGeom prst="rect">
            <a:avLst/>
          </a:prstGeom>
          <a:noFill/>
        </p:spPr>
        <p:txBody>
          <a:bodyPr wrap="square" rtlCol="0">
            <a:spAutoFit/>
          </a:bodyPr>
          <a:lstStyle/>
          <a:p>
            <a:pPr algn="just"/>
            <a:endParaRPr kumimoji="1" lang="en-US" altLang="zh-CN" sz="20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kumimoji="1" lang="en-US" altLang="zh-CN" sz="2000" dirty="0">
                <a:latin typeface="Times New Roman" panose="02020603050405020304" pitchFamily="18" charset="0"/>
                <a:cs typeface="Times New Roman" panose="02020603050405020304" pitchFamily="18" charset="0"/>
              </a:rPr>
              <a:t>Considering that some Tai Chi motion with body rotation may </a:t>
            </a:r>
            <a:r>
              <a:rPr kumimoji="1" lang="en-US" altLang="zh-CN" sz="2000" dirty="0">
                <a:solidFill>
                  <a:srgbClr val="C00000"/>
                </a:solidFill>
                <a:latin typeface="Times New Roman" panose="02020603050405020304" pitchFamily="18" charset="0"/>
                <a:cs typeface="Times New Roman" panose="02020603050405020304" pitchFamily="18" charset="0"/>
              </a:rPr>
              <a:t>not be well captured by the Kinect</a:t>
            </a:r>
            <a:r>
              <a:rPr kumimoji="1" lang="en-US" altLang="zh-CN" sz="2000" dirty="0">
                <a:latin typeface="Times New Roman" panose="02020603050405020304" pitchFamily="18" charset="0"/>
                <a:cs typeface="Times New Roman" panose="02020603050405020304" pitchFamily="18" charset="0"/>
              </a:rPr>
              <a:t> due to the self-occlusion, </a:t>
            </a:r>
            <a:r>
              <a:rPr kumimoji="1" lang="en-US" altLang="zh-CN" sz="2000" dirty="0">
                <a:solidFill>
                  <a:srgbClr val="C00000"/>
                </a:solidFill>
                <a:latin typeface="Times New Roman" panose="02020603050405020304" pitchFamily="18" charset="0"/>
                <a:cs typeface="Times New Roman" panose="02020603050405020304" pitchFamily="18" charset="0"/>
              </a:rPr>
              <a:t>a wearable inertial sensor-based motion capture system-</a:t>
            </a:r>
            <a:r>
              <a:rPr kumimoji="1" lang="en-US" altLang="zh-CN" sz="2000" dirty="0" err="1">
                <a:solidFill>
                  <a:srgbClr val="C00000"/>
                </a:solidFill>
                <a:latin typeface="Times New Roman" panose="02020603050405020304" pitchFamily="18" charset="0"/>
                <a:cs typeface="Times New Roman" panose="02020603050405020304" pitchFamily="18" charset="0"/>
              </a:rPr>
              <a:t>Xsens</a:t>
            </a:r>
            <a:r>
              <a:rPr kumimoji="1" lang="zh-CN" altLang="en-US" sz="2000" dirty="0">
                <a:solidFill>
                  <a:srgbClr val="C00000"/>
                </a:solidFill>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was also utilized to obtain high-quality motion data for the algorithm validation. </a:t>
            </a:r>
          </a:p>
          <a:p>
            <a:pPr marL="342900" indent="-342900" algn="just">
              <a:buFont typeface="Arial" panose="020B0604020202020204" pitchFamily="34" charset="0"/>
              <a:buChar char="•"/>
            </a:pPr>
            <a:endParaRPr kumimoji="1" lang="en-US" altLang="zh-CN" sz="20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kumimoji="1" lang="en-US" altLang="zh-CN" sz="2000" dirty="0">
                <a:latin typeface="Times New Roman" panose="02020603050405020304" pitchFamily="18" charset="0"/>
                <a:cs typeface="Times New Roman" panose="02020603050405020304" pitchFamily="18" charset="0"/>
              </a:rPr>
              <a:t>A smart phone, supported by a tripod, was used to record each subject’s motion when he/she was playing the Tai Chi exergame. </a:t>
            </a:r>
            <a:r>
              <a:rPr kumimoji="1" lang="en-US" altLang="zh-CN" sz="2000" dirty="0">
                <a:solidFill>
                  <a:srgbClr val="C00000"/>
                </a:solidFill>
                <a:latin typeface="Times New Roman" panose="02020603050405020304" pitchFamily="18" charset="0"/>
                <a:cs typeface="Times New Roman" panose="02020603050405020304" pitchFamily="18" charset="0"/>
              </a:rPr>
              <a:t>The motion videos were distributed to three Tai Chi experts for independent</a:t>
            </a:r>
            <a:r>
              <a:rPr kumimoji="1" lang="zh-CN" altLang="en-US" sz="2000" dirty="0">
                <a:solidFill>
                  <a:srgbClr val="C00000"/>
                </a:solidFill>
                <a:latin typeface="Times New Roman" panose="02020603050405020304" pitchFamily="18" charset="0"/>
                <a:cs typeface="Times New Roman" panose="02020603050405020304" pitchFamily="18" charset="0"/>
              </a:rPr>
              <a:t> </a:t>
            </a:r>
            <a:r>
              <a:rPr kumimoji="1" lang="en-US" altLang="zh-CN" sz="2000" dirty="0">
                <a:solidFill>
                  <a:srgbClr val="C00000"/>
                </a:solidFill>
                <a:latin typeface="Times New Roman" panose="02020603050405020304" pitchFamily="18" charset="0"/>
                <a:cs typeface="Times New Roman" panose="02020603050405020304" pitchFamily="18" charset="0"/>
              </a:rPr>
              <a:t>performance</a:t>
            </a:r>
            <a:r>
              <a:rPr kumimoji="1" lang="zh-CN" altLang="en-US" sz="2000" dirty="0">
                <a:solidFill>
                  <a:srgbClr val="C00000"/>
                </a:solidFill>
                <a:latin typeface="Times New Roman" panose="02020603050405020304" pitchFamily="18" charset="0"/>
                <a:cs typeface="Times New Roman" panose="02020603050405020304" pitchFamily="18" charset="0"/>
              </a:rPr>
              <a:t> </a:t>
            </a:r>
            <a:r>
              <a:rPr kumimoji="1" lang="en-US" altLang="zh-CN" sz="2000" dirty="0">
                <a:solidFill>
                  <a:srgbClr val="C00000"/>
                </a:solidFill>
                <a:latin typeface="Times New Roman" panose="02020603050405020304" pitchFamily="18" charset="0"/>
                <a:cs typeface="Times New Roman" panose="02020603050405020304" pitchFamily="18" charset="0"/>
              </a:rPr>
              <a:t>evaluation</a:t>
            </a:r>
            <a:r>
              <a:rPr kumimoji="1" lang="en-US" altLang="zh-CN" sz="2000" dirty="0">
                <a:latin typeface="Times New Roman" panose="02020603050405020304" pitchFamily="18" charset="0"/>
                <a:cs typeface="Times New Roman" panose="02020603050405020304" pitchFamily="18" charset="0"/>
              </a:rPr>
              <a:t>. </a:t>
            </a:r>
          </a:p>
        </p:txBody>
      </p:sp>
      <p:pic>
        <p:nvPicPr>
          <p:cNvPr id="7" name="图片 6" descr="图片包含 室内, 游戏机, 女人, 桌子&#10;&#10;描述已自动生成">
            <a:extLst>
              <a:ext uri="{FF2B5EF4-FFF2-40B4-BE49-F238E27FC236}">
                <a16:creationId xmlns:a16="http://schemas.microsoft.com/office/drawing/2014/main" id="{041065D9-0505-5A46-8267-767F79F08E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26231" y="3379239"/>
            <a:ext cx="5612563" cy="3354420"/>
          </a:xfrm>
          <a:prstGeom prst="rect">
            <a:avLst/>
          </a:prstGeom>
        </p:spPr>
      </p:pic>
    </p:spTree>
    <p:extLst>
      <p:ext uri="{BB962C8B-B14F-4D97-AF65-F5344CB8AC3E}">
        <p14:creationId xmlns:p14="http://schemas.microsoft.com/office/powerpoint/2010/main" val="81361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68CFE249-9EF5-B549-A751-D102C6DBED99}"/>
              </a:ext>
            </a:extLst>
          </p:cNvPr>
          <p:cNvSpPr txBox="1"/>
          <p:nvPr/>
        </p:nvSpPr>
        <p:spPr>
          <a:xfrm>
            <a:off x="334108" y="263769"/>
            <a:ext cx="1564852" cy="584775"/>
          </a:xfrm>
          <a:prstGeom prst="rect">
            <a:avLst/>
          </a:prstGeom>
          <a:noFill/>
        </p:spPr>
        <p:txBody>
          <a:bodyPr wrap="none" rtlCol="0">
            <a:spAutoFit/>
          </a:bodyPr>
          <a:lstStyle/>
          <a:p>
            <a:r>
              <a:rPr kumimoji="1" lang="en-US" altLang="zh-CN" sz="3200" b="1" dirty="0">
                <a:latin typeface="Times New Roman" panose="02020603050405020304" pitchFamily="18" charset="0"/>
                <a:cs typeface="Times New Roman" panose="02020603050405020304" pitchFamily="18" charset="0"/>
              </a:rPr>
              <a:t>Results </a:t>
            </a:r>
          </a:p>
        </p:txBody>
      </p:sp>
      <p:sp>
        <p:nvSpPr>
          <p:cNvPr id="5" name="文本框 4">
            <a:extLst>
              <a:ext uri="{FF2B5EF4-FFF2-40B4-BE49-F238E27FC236}">
                <a16:creationId xmlns:a16="http://schemas.microsoft.com/office/drawing/2014/main" id="{DCB4E9FF-9B38-AA4C-97ED-0219DC0BE36E}"/>
              </a:ext>
            </a:extLst>
          </p:cNvPr>
          <p:cNvSpPr txBox="1"/>
          <p:nvPr/>
        </p:nvSpPr>
        <p:spPr>
          <a:xfrm>
            <a:off x="383095" y="701583"/>
            <a:ext cx="11523784" cy="2000548"/>
          </a:xfrm>
          <a:prstGeom prst="rect">
            <a:avLst/>
          </a:prstGeom>
          <a:noFill/>
        </p:spPr>
        <p:txBody>
          <a:bodyPr wrap="square" rtlCol="0">
            <a:spAutoFit/>
          </a:bodyPr>
          <a:lstStyle/>
          <a:p>
            <a:pPr algn="just"/>
            <a:endParaRPr kumimoji="1" lang="en-US" altLang="zh-CN" sz="2000" dirty="0">
              <a:latin typeface="Times New Roman" panose="02020603050405020304" pitchFamily="18" charset="0"/>
              <a:cs typeface="Times New Roman" panose="02020603050405020304" pitchFamily="18" charset="0"/>
            </a:endParaRPr>
          </a:p>
          <a:p>
            <a:pPr algn="just"/>
            <a:r>
              <a:rPr kumimoji="1" lang="en-US" altLang="zh-CN" sz="2400" b="1" dirty="0">
                <a:latin typeface="Times New Roman" panose="02020603050405020304" pitchFamily="18" charset="0"/>
                <a:cs typeface="Times New Roman" panose="02020603050405020304" pitchFamily="18" charset="0"/>
              </a:rPr>
              <a:t>Inter-Rater Reliability of Experts’ Ratings </a:t>
            </a:r>
          </a:p>
          <a:p>
            <a:pPr algn="just"/>
            <a:endParaRPr kumimoji="1" lang="en-US" altLang="zh-CN" sz="2000" dirty="0">
              <a:latin typeface="Times New Roman" panose="02020603050405020304" pitchFamily="18" charset="0"/>
              <a:cs typeface="Times New Roman" panose="02020603050405020304" pitchFamily="18" charset="0"/>
            </a:endParaRPr>
          </a:p>
          <a:p>
            <a:pPr algn="just"/>
            <a:r>
              <a:rPr kumimoji="1" lang="en-US" altLang="zh-CN" sz="2000" dirty="0">
                <a:latin typeface="Times New Roman" panose="02020603050405020304" pitchFamily="18" charset="0"/>
                <a:cs typeface="Times New Roman" panose="02020603050405020304" pitchFamily="18" charset="0"/>
              </a:rPr>
              <a:t>The </a:t>
            </a:r>
            <a:r>
              <a:rPr kumimoji="1" lang="en-US" altLang="zh-CN" sz="2000" dirty="0">
                <a:solidFill>
                  <a:srgbClr val="C00000"/>
                </a:solidFill>
                <a:latin typeface="Times New Roman" panose="02020603050405020304" pitchFamily="18" charset="0"/>
                <a:cs typeface="Times New Roman" panose="02020603050405020304" pitchFamily="18" charset="0"/>
              </a:rPr>
              <a:t>ICC(Intraclass Correlation Coefficient) value </a:t>
            </a:r>
            <a:r>
              <a:rPr kumimoji="1" lang="en-US" altLang="zh-CN" sz="2000" dirty="0">
                <a:latin typeface="Times New Roman" panose="02020603050405020304" pitchFamily="18" charset="0"/>
                <a:cs typeface="Times New Roman" panose="02020603050405020304" pitchFamily="18" charset="0"/>
              </a:rPr>
              <a:t>for three experts was 0.861 (95% CI: 0.688~0.942), which was within the range of 0.75 to 0.9,</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which </a:t>
            </a:r>
            <a:r>
              <a:rPr kumimoji="1" lang="en-US" altLang="zh-CN" sz="2000" dirty="0">
                <a:solidFill>
                  <a:srgbClr val="C00000"/>
                </a:solidFill>
                <a:latin typeface="Times New Roman" panose="02020603050405020304" pitchFamily="18" charset="0"/>
                <a:cs typeface="Times New Roman" panose="02020603050405020304" pitchFamily="18" charset="0"/>
              </a:rPr>
              <a:t>indicates the experts’ ratings were consistent and with good inter-rater reliability</a:t>
            </a:r>
            <a:r>
              <a:rPr kumimoji="1" lang="en-US" altLang="zh-CN" sz="2000" dirty="0">
                <a:latin typeface="Times New Roman" panose="02020603050405020304" pitchFamily="18" charset="0"/>
                <a:cs typeface="Times New Roman" panose="02020603050405020304" pitchFamily="18" charset="0"/>
              </a:rPr>
              <a:t>.</a:t>
            </a:r>
          </a:p>
        </p:txBody>
      </p:sp>
      <p:pic>
        <p:nvPicPr>
          <p:cNvPr id="7" name="图片 6" descr="图片包含 游戏机&#10;&#10;描述已自动生成">
            <a:extLst>
              <a:ext uri="{FF2B5EF4-FFF2-40B4-BE49-F238E27FC236}">
                <a16:creationId xmlns:a16="http://schemas.microsoft.com/office/drawing/2014/main" id="{798C55FE-9057-064C-B547-1454476B04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95973" y="2702131"/>
            <a:ext cx="6289417" cy="3823618"/>
          </a:xfrm>
          <a:prstGeom prst="rect">
            <a:avLst/>
          </a:prstGeom>
        </p:spPr>
      </p:pic>
      <p:sp>
        <p:nvSpPr>
          <p:cNvPr id="8" name="矩形 7">
            <a:extLst>
              <a:ext uri="{FF2B5EF4-FFF2-40B4-BE49-F238E27FC236}">
                <a16:creationId xmlns:a16="http://schemas.microsoft.com/office/drawing/2014/main" id="{8A2B9C7C-9662-664D-87BC-43D947D1AB37}"/>
              </a:ext>
            </a:extLst>
          </p:cNvPr>
          <p:cNvSpPr/>
          <p:nvPr/>
        </p:nvSpPr>
        <p:spPr>
          <a:xfrm>
            <a:off x="306610" y="5202308"/>
            <a:ext cx="5147563" cy="646331"/>
          </a:xfrm>
          <a:prstGeom prst="rect">
            <a:avLst/>
          </a:prstGeom>
        </p:spPr>
        <p:txBody>
          <a:bodyPr wrap="none">
            <a:spAutoFit/>
          </a:bodyPr>
          <a:lstStyle/>
          <a:p>
            <a:r>
              <a:rPr lang="en-US" altLang="zh-CN" dirty="0"/>
              <a:t>ICC</a:t>
            </a:r>
            <a:r>
              <a:rPr lang="zh-CN" altLang="en-US" dirty="0"/>
              <a:t>介绍</a:t>
            </a:r>
            <a:r>
              <a:rPr lang="en-US" altLang="zh-CN" dirty="0"/>
              <a:t>:</a:t>
            </a:r>
            <a:endParaRPr lang="zh-CN" altLang="en-US" dirty="0"/>
          </a:p>
          <a:p>
            <a:r>
              <a:rPr lang="en-US" altLang="zh-CN" dirty="0">
                <a:hlinkClick r:id="rId3"/>
              </a:rPr>
              <a:t>https://en.wikipedia.org/wiki/Intraclass_correlation</a:t>
            </a:r>
            <a:endParaRPr lang="en-US" altLang="zh-CN" dirty="0"/>
          </a:p>
        </p:txBody>
      </p:sp>
      <p:sp>
        <p:nvSpPr>
          <p:cNvPr id="10" name="文本框 9">
            <a:extLst>
              <a:ext uri="{FF2B5EF4-FFF2-40B4-BE49-F238E27FC236}">
                <a16:creationId xmlns:a16="http://schemas.microsoft.com/office/drawing/2014/main" id="{C40A4828-0BC1-9B4E-9C20-A32356E259DD}"/>
              </a:ext>
            </a:extLst>
          </p:cNvPr>
          <p:cNvSpPr txBox="1"/>
          <p:nvPr/>
        </p:nvSpPr>
        <p:spPr>
          <a:xfrm>
            <a:off x="383095" y="3290500"/>
            <a:ext cx="4450162" cy="1323439"/>
          </a:xfrm>
          <a:prstGeom prst="rect">
            <a:avLst/>
          </a:prstGeom>
          <a:noFill/>
        </p:spPr>
        <p:txBody>
          <a:bodyPr wrap="square" rtlCol="0">
            <a:spAutoFit/>
          </a:bodyPr>
          <a:lstStyle/>
          <a:p>
            <a:pPr algn="just"/>
            <a:r>
              <a:rPr kumimoji="1" lang="en-US" altLang="zh-CN" sz="2000" dirty="0">
                <a:latin typeface="Times New Roman" panose="02020603050405020304" pitchFamily="18" charset="0"/>
                <a:cs typeface="Times New Roman" panose="02020603050405020304" pitchFamily="18" charset="0"/>
              </a:rPr>
              <a:t>ICC</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&lt;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0.5:</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poor</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reliability</a:t>
            </a:r>
          </a:p>
          <a:p>
            <a:pPr algn="just"/>
            <a:r>
              <a:rPr kumimoji="1" lang="en-US" altLang="zh-CN" sz="2000" dirty="0">
                <a:latin typeface="Times New Roman" panose="02020603050405020304" pitchFamily="18" charset="0"/>
                <a:cs typeface="Times New Roman" panose="02020603050405020304" pitchFamily="18" charset="0"/>
              </a:rPr>
              <a:t>0.5</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&lt;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ICC</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&lt;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0.75:</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moderate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reliability</a:t>
            </a:r>
          </a:p>
          <a:p>
            <a:pPr algn="just"/>
            <a:r>
              <a:rPr kumimoji="1" lang="en-US" altLang="zh-CN" sz="2000" dirty="0">
                <a:latin typeface="Times New Roman" panose="02020603050405020304" pitchFamily="18" charset="0"/>
                <a:cs typeface="Times New Roman" panose="02020603050405020304" pitchFamily="18" charset="0"/>
              </a:rPr>
              <a:t>0.75</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&lt;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ICC</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&lt;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0.9:</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good</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reliability</a:t>
            </a:r>
          </a:p>
          <a:p>
            <a:pPr algn="just"/>
            <a:r>
              <a:rPr kumimoji="1" lang="en-US" altLang="zh-CN" sz="2000" dirty="0">
                <a:latin typeface="Times New Roman" panose="02020603050405020304" pitchFamily="18" charset="0"/>
                <a:cs typeface="Times New Roman" panose="02020603050405020304" pitchFamily="18" charset="0"/>
              </a:rPr>
              <a:t>ICC</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&gt;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0.9:</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excellent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reliability</a:t>
            </a:r>
          </a:p>
        </p:txBody>
      </p:sp>
    </p:spTree>
    <p:extLst>
      <p:ext uri="{BB962C8B-B14F-4D97-AF65-F5344CB8AC3E}">
        <p14:creationId xmlns:p14="http://schemas.microsoft.com/office/powerpoint/2010/main" val="5624443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A855C750-4A4D-A348-B802-10232A59BD49}"/>
              </a:ext>
            </a:extLst>
          </p:cNvPr>
          <p:cNvSpPr txBox="1"/>
          <p:nvPr/>
        </p:nvSpPr>
        <p:spPr>
          <a:xfrm>
            <a:off x="334108" y="263769"/>
            <a:ext cx="1564852" cy="584775"/>
          </a:xfrm>
          <a:prstGeom prst="rect">
            <a:avLst/>
          </a:prstGeom>
          <a:noFill/>
        </p:spPr>
        <p:txBody>
          <a:bodyPr wrap="none" rtlCol="0">
            <a:spAutoFit/>
          </a:bodyPr>
          <a:lstStyle/>
          <a:p>
            <a:r>
              <a:rPr kumimoji="1" lang="en-US" altLang="zh-CN" sz="3200" b="1" dirty="0">
                <a:latin typeface="Times New Roman" panose="02020603050405020304" pitchFamily="18" charset="0"/>
                <a:cs typeface="Times New Roman" panose="02020603050405020304" pitchFamily="18" charset="0"/>
              </a:rPr>
              <a:t>Results </a:t>
            </a:r>
          </a:p>
        </p:txBody>
      </p:sp>
      <p:sp>
        <p:nvSpPr>
          <p:cNvPr id="5" name="文本框 4">
            <a:extLst>
              <a:ext uri="{FF2B5EF4-FFF2-40B4-BE49-F238E27FC236}">
                <a16:creationId xmlns:a16="http://schemas.microsoft.com/office/drawing/2014/main" id="{251DDF5E-3983-4840-8F2F-6018EB0625A6}"/>
              </a:ext>
            </a:extLst>
          </p:cNvPr>
          <p:cNvSpPr txBox="1"/>
          <p:nvPr/>
        </p:nvSpPr>
        <p:spPr>
          <a:xfrm>
            <a:off x="334108" y="614871"/>
            <a:ext cx="11906879" cy="2308324"/>
          </a:xfrm>
          <a:prstGeom prst="rect">
            <a:avLst/>
          </a:prstGeom>
          <a:noFill/>
        </p:spPr>
        <p:txBody>
          <a:bodyPr wrap="square" rtlCol="0">
            <a:spAutoFit/>
          </a:bodyPr>
          <a:lstStyle/>
          <a:p>
            <a:pPr algn="just"/>
            <a:endParaRPr kumimoji="1" lang="en-US" altLang="zh-CN" sz="2000" dirty="0">
              <a:latin typeface="Times New Roman" panose="02020603050405020304" pitchFamily="18" charset="0"/>
              <a:cs typeface="Times New Roman" panose="02020603050405020304" pitchFamily="18" charset="0"/>
            </a:endParaRPr>
          </a:p>
          <a:p>
            <a:pPr algn="just"/>
            <a:r>
              <a:rPr kumimoji="1" lang="en-US" altLang="zh-CN" sz="2400" b="1" dirty="0">
                <a:latin typeface="Times New Roman" panose="02020603050405020304" pitchFamily="18" charset="0"/>
                <a:cs typeface="Times New Roman" panose="02020603050405020304" pitchFamily="18" charset="0"/>
              </a:rPr>
              <a:t>Evaluation Comparison between Experts and the Developed Algorithm </a:t>
            </a:r>
            <a:endParaRPr kumimoji="1" lang="en-US" altLang="zh-CN" sz="20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endParaRPr kumimoji="1" lang="en-US" altLang="zh-CN" sz="2000" dirty="0">
              <a:latin typeface="Times New Roman" panose="02020603050405020304" pitchFamily="18" charset="0"/>
              <a:cs typeface="Times New Roman" panose="02020603050405020304" pitchFamily="18" charset="0"/>
            </a:endParaRPr>
          </a:p>
          <a:p>
            <a:pPr algn="just"/>
            <a:r>
              <a:rPr kumimoji="1" lang="en-US" altLang="zh-CN" sz="2000" dirty="0">
                <a:solidFill>
                  <a:srgbClr val="C00000"/>
                </a:solidFill>
                <a:latin typeface="Times New Roman" panose="02020603050405020304" pitchFamily="18" charset="0"/>
                <a:cs typeface="Times New Roman" panose="02020603050405020304" pitchFamily="18" charset="0"/>
              </a:rPr>
              <a:t>the scatter plot </a:t>
            </a:r>
            <a:r>
              <a:rPr kumimoji="1" lang="en-US" altLang="zh-CN" sz="2000" dirty="0">
                <a:latin typeface="Times New Roman" panose="02020603050405020304" pitchFamily="18" charset="0"/>
                <a:cs typeface="Times New Roman" panose="02020603050405020304" pitchFamily="18" charset="0"/>
              </a:rPr>
              <a:t>of the </a:t>
            </a:r>
            <a:r>
              <a:rPr kumimoji="1" lang="en-US" altLang="zh-CN" sz="2000" dirty="0">
                <a:solidFill>
                  <a:srgbClr val="C00000"/>
                </a:solidFill>
                <a:latin typeface="Times New Roman" panose="02020603050405020304" pitchFamily="18" charset="0"/>
                <a:cs typeface="Times New Roman" panose="02020603050405020304" pitchFamily="18" charset="0"/>
              </a:rPr>
              <a:t>algorithm’s final performance scores </a:t>
            </a:r>
            <a:r>
              <a:rPr kumimoji="1" lang="en-US" altLang="zh-CN" sz="2000" dirty="0">
                <a:latin typeface="Times New Roman" panose="02020603050405020304" pitchFamily="18" charset="0"/>
                <a:cs typeface="Times New Roman" panose="02020603050405020304" pitchFamily="18" charset="0"/>
              </a:rPr>
              <a:t>and </a:t>
            </a:r>
            <a:r>
              <a:rPr kumimoji="1" lang="en-US" altLang="zh-CN" sz="2000" dirty="0">
                <a:solidFill>
                  <a:srgbClr val="C00000"/>
                </a:solidFill>
                <a:latin typeface="Times New Roman" panose="02020603050405020304" pitchFamily="18" charset="0"/>
                <a:cs typeface="Times New Roman" panose="02020603050405020304" pitchFamily="18" charset="0"/>
              </a:rPr>
              <a:t>averaged experts’ ratings </a:t>
            </a:r>
            <a:r>
              <a:rPr kumimoji="1" lang="en-US" altLang="zh-CN" sz="2000" dirty="0">
                <a:latin typeface="Times New Roman" panose="02020603050405020304" pitchFamily="18" charset="0"/>
                <a:cs typeface="Times New Roman" panose="02020603050405020304" pitchFamily="18" charset="0"/>
              </a:rPr>
              <a:t>for 21 subjects. </a:t>
            </a:r>
          </a:p>
          <a:p>
            <a:pPr marL="342900" indent="-342900" algn="just">
              <a:buFont typeface="Arial" panose="020B0604020202020204" pitchFamily="34" charset="0"/>
              <a:buChar char="•"/>
            </a:pPr>
            <a:endParaRPr kumimoji="1" lang="en-US" altLang="zh-CN" sz="2000" dirty="0">
              <a:latin typeface="Times New Roman" panose="02020603050405020304" pitchFamily="18" charset="0"/>
              <a:cs typeface="Times New Roman" panose="02020603050405020304" pitchFamily="18" charset="0"/>
            </a:endParaRPr>
          </a:p>
          <a:p>
            <a:pPr algn="just"/>
            <a:r>
              <a:rPr kumimoji="1" lang="en-US" altLang="zh-CN" sz="2000" dirty="0">
                <a:latin typeface="Times New Roman" panose="02020603050405020304" pitchFamily="18" charset="0"/>
                <a:cs typeface="Times New Roman" panose="02020603050405020304" pitchFamily="18" charset="0"/>
              </a:rPr>
              <a:t>The Pearson correlation coefficient (r) was 0.86 (t = 7.45, p &lt; 0.001), which indicates </a:t>
            </a:r>
            <a:r>
              <a:rPr kumimoji="1" lang="en-US" altLang="zh-CN" sz="2000" dirty="0">
                <a:solidFill>
                  <a:srgbClr val="C00000"/>
                </a:solidFill>
                <a:latin typeface="Times New Roman" panose="02020603050405020304" pitchFamily="18" charset="0"/>
                <a:cs typeface="Times New Roman" panose="02020603050405020304" pitchFamily="18" charset="0"/>
              </a:rPr>
              <a:t>a strong positive linear relationship</a:t>
            </a:r>
            <a:r>
              <a:rPr kumimoji="1" lang="en-US" altLang="zh-CN" sz="2000" dirty="0">
                <a:latin typeface="Times New Roman" panose="02020603050405020304" pitchFamily="18" charset="0"/>
                <a:cs typeface="Times New Roman" panose="02020603050405020304" pitchFamily="18" charset="0"/>
              </a:rPr>
              <a:t> between</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scores from those two evaluation methods. </a:t>
            </a:r>
          </a:p>
        </p:txBody>
      </p:sp>
      <p:pic>
        <p:nvPicPr>
          <p:cNvPr id="7" name="图片 6" descr="地图的截图&#10;&#10;描述已自动生成">
            <a:extLst>
              <a:ext uri="{FF2B5EF4-FFF2-40B4-BE49-F238E27FC236}">
                <a16:creationId xmlns:a16="http://schemas.microsoft.com/office/drawing/2014/main" id="{EB80D318-8990-F048-BDA9-2F9EE226CD8F}"/>
              </a:ext>
            </a:extLst>
          </p:cNvPr>
          <p:cNvPicPr>
            <a:picLocks noChangeAspect="1"/>
          </p:cNvPicPr>
          <p:nvPr/>
        </p:nvPicPr>
        <p:blipFill rotWithShape="1">
          <a:blip r:embed="rId2">
            <a:extLst>
              <a:ext uri="{28A0092B-C50C-407E-A947-70E740481C1C}">
                <a14:useLocalDpi xmlns:a14="http://schemas.microsoft.com/office/drawing/2010/main" val="0"/>
              </a:ext>
            </a:extLst>
          </a:blip>
          <a:srcRect l="8507"/>
          <a:stretch/>
        </p:blipFill>
        <p:spPr>
          <a:xfrm>
            <a:off x="6974394" y="2923195"/>
            <a:ext cx="5070648" cy="3549454"/>
          </a:xfrm>
          <a:prstGeom prst="rect">
            <a:avLst/>
          </a:prstGeom>
        </p:spPr>
      </p:pic>
      <p:sp>
        <p:nvSpPr>
          <p:cNvPr id="10" name="文本框 9">
            <a:extLst>
              <a:ext uri="{FF2B5EF4-FFF2-40B4-BE49-F238E27FC236}">
                <a16:creationId xmlns:a16="http://schemas.microsoft.com/office/drawing/2014/main" id="{DB82403C-690C-AB42-9FC3-AB2259DC1CBB}"/>
              </a:ext>
            </a:extLst>
          </p:cNvPr>
          <p:cNvSpPr txBox="1"/>
          <p:nvPr/>
        </p:nvSpPr>
        <p:spPr>
          <a:xfrm>
            <a:off x="334108" y="3273086"/>
            <a:ext cx="6640286" cy="2554545"/>
          </a:xfrm>
          <a:prstGeom prst="rect">
            <a:avLst/>
          </a:prstGeom>
          <a:noFill/>
        </p:spPr>
        <p:txBody>
          <a:bodyPr wrap="square" rtlCol="0">
            <a:spAutoFit/>
          </a:bodyPr>
          <a:lstStyle/>
          <a:p>
            <a:pPr algn="just"/>
            <a:r>
              <a:rPr kumimoji="1" lang="en-US" altLang="zh-CN" sz="2000" dirty="0">
                <a:latin typeface="Times New Roman" panose="02020603050405020304" pitchFamily="18" charset="0"/>
                <a:cs typeface="Times New Roman" panose="02020603050405020304" pitchFamily="18" charset="0"/>
              </a:rPr>
              <a:t>Under many circumstances, the algorithm would </a:t>
            </a:r>
            <a:r>
              <a:rPr kumimoji="1" lang="en-US" altLang="zh-CN" sz="2000" dirty="0">
                <a:solidFill>
                  <a:srgbClr val="C00000"/>
                </a:solidFill>
                <a:latin typeface="Times New Roman" panose="02020603050405020304" pitchFamily="18" charset="0"/>
                <a:cs typeface="Times New Roman" panose="02020603050405020304" pitchFamily="18" charset="0"/>
              </a:rPr>
              <a:t>overestimate</a:t>
            </a:r>
            <a:r>
              <a:rPr kumimoji="1" lang="en-US" altLang="zh-CN" sz="2000" dirty="0">
                <a:latin typeface="Times New Roman" panose="02020603050405020304" pitchFamily="18" charset="0"/>
                <a:cs typeface="Times New Roman" panose="02020603050405020304" pitchFamily="18" charset="0"/>
              </a:rPr>
              <a:t> </a:t>
            </a:r>
            <a:r>
              <a:rPr kumimoji="1" lang="en-US" altLang="zh-CN" sz="2000" dirty="0">
                <a:solidFill>
                  <a:srgbClr val="C00000"/>
                </a:solidFill>
                <a:latin typeface="Times New Roman" panose="02020603050405020304" pitchFamily="18" charset="0"/>
                <a:cs typeface="Times New Roman" panose="02020603050405020304" pitchFamily="18" charset="0"/>
              </a:rPr>
              <a:t>the</a:t>
            </a:r>
            <a:r>
              <a:rPr kumimoji="1" lang="zh-CN" altLang="en-US" sz="2000" dirty="0">
                <a:solidFill>
                  <a:srgbClr val="C00000"/>
                </a:solidFill>
                <a:latin typeface="Times New Roman" panose="02020603050405020304" pitchFamily="18" charset="0"/>
                <a:cs typeface="Times New Roman" panose="02020603050405020304" pitchFamily="18" charset="0"/>
              </a:rPr>
              <a:t> </a:t>
            </a:r>
            <a:r>
              <a:rPr kumimoji="1" lang="en-US" altLang="zh-CN" sz="2000" dirty="0">
                <a:solidFill>
                  <a:srgbClr val="C00000"/>
                </a:solidFill>
                <a:latin typeface="Times New Roman" panose="02020603050405020304" pitchFamily="18" charset="0"/>
                <a:cs typeface="Times New Roman" panose="02020603050405020304" pitchFamily="18" charset="0"/>
              </a:rPr>
              <a:t>performance </a:t>
            </a:r>
            <a:r>
              <a:rPr kumimoji="1" lang="en-US" altLang="zh-CN" sz="2000" dirty="0">
                <a:latin typeface="Times New Roman" panose="02020603050405020304" pitchFamily="18" charset="0"/>
                <a:cs typeface="Times New Roman" panose="02020603050405020304" pitchFamily="18" charset="0"/>
              </a:rPr>
              <a:t>when compared with the experts’ rating.</a:t>
            </a:r>
          </a:p>
          <a:p>
            <a:pPr algn="just"/>
            <a:endParaRPr kumimoji="1" lang="en-US" altLang="zh-CN" sz="2000" dirty="0">
              <a:latin typeface="Times New Roman" panose="02020603050405020304" pitchFamily="18" charset="0"/>
              <a:cs typeface="Times New Roman" panose="02020603050405020304" pitchFamily="18" charset="0"/>
            </a:endParaRPr>
          </a:p>
          <a:p>
            <a:pPr algn="just"/>
            <a:r>
              <a:rPr kumimoji="1" lang="en-US" altLang="zh-CN" sz="2000" dirty="0">
                <a:latin typeface="Times New Roman" panose="02020603050405020304" pitchFamily="18" charset="0"/>
                <a:cs typeface="Times New Roman" panose="02020603050405020304" pitchFamily="18" charset="0"/>
              </a:rPr>
              <a:t>calibrated performance scores of the algorithm using </a:t>
            </a:r>
            <a:r>
              <a:rPr kumimoji="1" lang="en-US" altLang="zh-CN" sz="2000" dirty="0">
                <a:solidFill>
                  <a:srgbClr val="C00000"/>
                </a:solidFill>
                <a:latin typeface="Times New Roman" panose="02020603050405020304" pitchFamily="18" charset="0"/>
                <a:cs typeface="Times New Roman" panose="02020603050405020304" pitchFamily="18" charset="0"/>
              </a:rPr>
              <a:t>the fitted equation from linear regression </a:t>
            </a:r>
            <a:r>
              <a:rPr kumimoji="1" lang="en-US" altLang="zh-CN" sz="2000" dirty="0">
                <a:latin typeface="Times New Roman" panose="02020603050405020304" pitchFamily="18" charset="0"/>
                <a:cs typeface="Times New Roman" panose="02020603050405020304" pitchFamily="18" charset="0"/>
              </a:rPr>
              <a:t>so that the algorithm would generate similar evaluation scores as the domain experts for practical applications</a:t>
            </a:r>
          </a:p>
          <a:p>
            <a:pPr algn="just"/>
            <a:endParaRPr kumimoji="1" lang="en-US" altLang="zh-C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858938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地图的截图&#10;&#10;描述已自动生成">
            <a:extLst>
              <a:ext uri="{FF2B5EF4-FFF2-40B4-BE49-F238E27FC236}">
                <a16:creationId xmlns:a16="http://schemas.microsoft.com/office/drawing/2014/main" id="{73DEF0C8-0BCD-AA49-A3F8-194CBC3A99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57760" y="2457224"/>
            <a:ext cx="7076480" cy="4186269"/>
          </a:xfrm>
          <a:prstGeom prst="rect">
            <a:avLst/>
          </a:prstGeom>
        </p:spPr>
      </p:pic>
      <p:sp>
        <p:nvSpPr>
          <p:cNvPr id="5" name="文本框 4">
            <a:extLst>
              <a:ext uri="{FF2B5EF4-FFF2-40B4-BE49-F238E27FC236}">
                <a16:creationId xmlns:a16="http://schemas.microsoft.com/office/drawing/2014/main" id="{B32A94D4-22FB-D743-AE5D-3C52B95CD80A}"/>
              </a:ext>
            </a:extLst>
          </p:cNvPr>
          <p:cNvSpPr txBox="1"/>
          <p:nvPr/>
        </p:nvSpPr>
        <p:spPr>
          <a:xfrm>
            <a:off x="334108" y="263769"/>
            <a:ext cx="1564852" cy="584775"/>
          </a:xfrm>
          <a:prstGeom prst="rect">
            <a:avLst/>
          </a:prstGeom>
          <a:noFill/>
        </p:spPr>
        <p:txBody>
          <a:bodyPr wrap="none" rtlCol="0">
            <a:spAutoFit/>
          </a:bodyPr>
          <a:lstStyle/>
          <a:p>
            <a:r>
              <a:rPr kumimoji="1" lang="en-US" altLang="zh-CN" sz="3200" b="1" dirty="0">
                <a:latin typeface="Times New Roman" panose="02020603050405020304" pitchFamily="18" charset="0"/>
                <a:cs typeface="Times New Roman" panose="02020603050405020304" pitchFamily="18" charset="0"/>
              </a:rPr>
              <a:t>Results </a:t>
            </a:r>
          </a:p>
        </p:txBody>
      </p:sp>
      <p:sp>
        <p:nvSpPr>
          <p:cNvPr id="6" name="文本框 5">
            <a:extLst>
              <a:ext uri="{FF2B5EF4-FFF2-40B4-BE49-F238E27FC236}">
                <a16:creationId xmlns:a16="http://schemas.microsoft.com/office/drawing/2014/main" id="{62E87D8B-F62C-2547-BE63-A5BEB5DE0C90}"/>
              </a:ext>
            </a:extLst>
          </p:cNvPr>
          <p:cNvSpPr txBox="1"/>
          <p:nvPr/>
        </p:nvSpPr>
        <p:spPr>
          <a:xfrm>
            <a:off x="334108" y="614871"/>
            <a:ext cx="11906879" cy="1692771"/>
          </a:xfrm>
          <a:prstGeom prst="rect">
            <a:avLst/>
          </a:prstGeom>
          <a:noFill/>
        </p:spPr>
        <p:txBody>
          <a:bodyPr wrap="square" rtlCol="0">
            <a:spAutoFit/>
          </a:bodyPr>
          <a:lstStyle/>
          <a:p>
            <a:pPr algn="just"/>
            <a:endParaRPr kumimoji="1" lang="en-US" altLang="zh-CN" sz="2000" dirty="0">
              <a:latin typeface="Times New Roman" panose="02020603050405020304" pitchFamily="18" charset="0"/>
              <a:cs typeface="Times New Roman" panose="02020603050405020304" pitchFamily="18" charset="0"/>
            </a:endParaRPr>
          </a:p>
          <a:p>
            <a:pPr algn="just"/>
            <a:r>
              <a:rPr kumimoji="1" lang="en-US" altLang="zh-CN" sz="2400" b="1" dirty="0">
                <a:latin typeface="Times New Roman" panose="02020603050405020304" pitchFamily="18" charset="0"/>
                <a:cs typeface="Times New Roman" panose="02020603050405020304" pitchFamily="18" charset="0"/>
              </a:rPr>
              <a:t>Evaluation Comparison between Experts and the Developed Algorithm </a:t>
            </a:r>
            <a:endParaRPr kumimoji="1" lang="en-US" altLang="zh-CN" sz="20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endParaRPr kumimoji="1" lang="en-US" altLang="zh-CN" sz="2000" dirty="0">
              <a:latin typeface="Times New Roman" panose="02020603050405020304" pitchFamily="18" charset="0"/>
              <a:cs typeface="Times New Roman" panose="02020603050405020304" pitchFamily="18" charset="0"/>
            </a:endParaRPr>
          </a:p>
          <a:p>
            <a:pPr algn="just"/>
            <a:r>
              <a:rPr kumimoji="1" lang="en-US" altLang="zh-CN" sz="2000" dirty="0">
                <a:solidFill>
                  <a:srgbClr val="C00000"/>
                </a:solidFill>
                <a:latin typeface="Times New Roman" panose="02020603050405020304" pitchFamily="18" charset="0"/>
                <a:cs typeface="Times New Roman" panose="02020603050405020304" pitchFamily="18" charset="0"/>
              </a:rPr>
              <a:t>The score difference</a:t>
            </a:r>
            <a:r>
              <a:rPr kumimoji="1" lang="en-US" altLang="zh-CN" sz="2000" dirty="0">
                <a:latin typeface="Times New Roman" panose="02020603050405020304" pitchFamily="18" charset="0"/>
                <a:cs typeface="Times New Roman" panose="02020603050405020304" pitchFamily="18" charset="0"/>
              </a:rPr>
              <a:t> between two evaluation methods had a mean of 9.5 and a standard deviation of 7.0 (Maximum: 21.6, Minimum: 0.1). </a:t>
            </a:r>
          </a:p>
        </p:txBody>
      </p:sp>
    </p:spTree>
    <p:extLst>
      <p:ext uri="{BB962C8B-B14F-4D97-AF65-F5344CB8AC3E}">
        <p14:creationId xmlns:p14="http://schemas.microsoft.com/office/powerpoint/2010/main" val="16311857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0B8D24C2-E881-8346-AF67-F48B4F626F98}"/>
              </a:ext>
            </a:extLst>
          </p:cNvPr>
          <p:cNvSpPr txBox="1"/>
          <p:nvPr/>
        </p:nvSpPr>
        <p:spPr>
          <a:xfrm>
            <a:off x="334108" y="263769"/>
            <a:ext cx="2032929" cy="584775"/>
          </a:xfrm>
          <a:prstGeom prst="rect">
            <a:avLst/>
          </a:prstGeom>
          <a:noFill/>
        </p:spPr>
        <p:txBody>
          <a:bodyPr wrap="none" rtlCol="0">
            <a:spAutoFit/>
          </a:bodyPr>
          <a:lstStyle/>
          <a:p>
            <a:r>
              <a:rPr kumimoji="1" lang="en-US" altLang="zh-CN" sz="3200" b="1" dirty="0">
                <a:latin typeface="Times New Roman" panose="02020603050405020304" pitchFamily="18" charset="0"/>
                <a:cs typeface="Times New Roman" panose="02020603050405020304" pitchFamily="18" charset="0"/>
              </a:rPr>
              <a:t>Discussion</a:t>
            </a:r>
          </a:p>
        </p:txBody>
      </p:sp>
      <p:sp>
        <p:nvSpPr>
          <p:cNvPr id="5" name="文本框 4">
            <a:extLst>
              <a:ext uri="{FF2B5EF4-FFF2-40B4-BE49-F238E27FC236}">
                <a16:creationId xmlns:a16="http://schemas.microsoft.com/office/drawing/2014/main" id="{11833152-0301-394A-BB26-76D615C743D1}"/>
              </a:ext>
            </a:extLst>
          </p:cNvPr>
          <p:cNvSpPr txBox="1"/>
          <p:nvPr/>
        </p:nvSpPr>
        <p:spPr>
          <a:xfrm>
            <a:off x="334108" y="635728"/>
            <a:ext cx="11523784" cy="6247864"/>
          </a:xfrm>
          <a:prstGeom prst="rect">
            <a:avLst/>
          </a:prstGeom>
          <a:noFill/>
        </p:spPr>
        <p:txBody>
          <a:bodyPr wrap="square" rtlCol="0">
            <a:spAutoFit/>
          </a:bodyPr>
          <a:lstStyle/>
          <a:p>
            <a:pPr algn="just"/>
            <a:endParaRPr kumimoji="1" lang="en-US" altLang="zh-CN" sz="20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kumimoji="1" lang="en-US" altLang="zh-CN" sz="2000" dirty="0">
                <a:latin typeface="Times New Roman" panose="02020603050405020304" pitchFamily="18" charset="0"/>
                <a:cs typeface="Times New Roman" panose="02020603050405020304" pitchFamily="18" charset="0"/>
              </a:rPr>
              <a:t>We </a:t>
            </a:r>
            <a:r>
              <a:rPr kumimoji="1" lang="en-US" altLang="zh-CN" sz="2000" dirty="0">
                <a:solidFill>
                  <a:srgbClr val="C00000"/>
                </a:solidFill>
                <a:latin typeface="Times New Roman" panose="02020603050405020304" pitchFamily="18" charset="0"/>
                <a:cs typeface="Times New Roman" panose="02020603050405020304" pitchFamily="18" charset="0"/>
              </a:rPr>
              <a:t>developed a DTW-based algorithm for assessing motion similarity </a:t>
            </a:r>
            <a:r>
              <a:rPr kumimoji="1" lang="en-US" altLang="zh-CN" sz="2000" dirty="0">
                <a:latin typeface="Times New Roman" panose="02020603050405020304" pitchFamily="18" charset="0"/>
                <a:cs typeface="Times New Roman" panose="02020603050405020304" pitchFamily="18" charset="0"/>
              </a:rPr>
              <a:t>between an individual user and a virtual coach. </a:t>
            </a:r>
          </a:p>
          <a:p>
            <a:pPr marL="342900" indent="-342900" algn="just">
              <a:buFont typeface="Arial" panose="020B0604020202020204" pitchFamily="34" charset="0"/>
              <a:buChar char="•"/>
            </a:pPr>
            <a:endParaRPr kumimoji="1" lang="en-US" altLang="zh-CN" sz="20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kumimoji="1" lang="en-US" altLang="zh-CN" sz="2000" dirty="0">
                <a:latin typeface="Times New Roman" panose="02020603050405020304" pitchFamily="18" charset="0"/>
                <a:cs typeface="Times New Roman" panose="02020603050405020304" pitchFamily="18" charset="0"/>
              </a:rPr>
              <a:t>The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Tai</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Chi</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exercise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was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chosen</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as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the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solidFill>
                  <a:srgbClr val="C00000"/>
                </a:solidFill>
                <a:latin typeface="Times New Roman" panose="02020603050405020304" pitchFamily="18" charset="0"/>
                <a:cs typeface="Times New Roman" panose="02020603050405020304" pitchFamily="18" charset="0"/>
              </a:rPr>
              <a:t>representative</a:t>
            </a:r>
            <a:r>
              <a:rPr kumimoji="1" lang="zh-CN" altLang="en-US" sz="2000" dirty="0">
                <a:solidFill>
                  <a:srgbClr val="C00000"/>
                </a:solidFill>
                <a:latin typeface="Times New Roman" panose="02020603050405020304" pitchFamily="18" charset="0"/>
                <a:cs typeface="Times New Roman" panose="02020603050405020304" pitchFamily="18" charset="0"/>
              </a:rPr>
              <a:t> </a:t>
            </a:r>
            <a:r>
              <a:rPr kumimoji="1" lang="en-US" altLang="zh-CN" sz="2000" dirty="0">
                <a:solidFill>
                  <a:srgbClr val="C00000"/>
                </a:solidFill>
                <a:latin typeface="Times New Roman" panose="02020603050405020304" pitchFamily="18" charset="0"/>
                <a:cs typeface="Times New Roman" panose="02020603050405020304" pitchFamily="18" charset="0"/>
              </a:rPr>
              <a:t>physical</a:t>
            </a:r>
            <a:r>
              <a:rPr kumimoji="1" lang="zh-CN" altLang="en-US" sz="2000" dirty="0">
                <a:solidFill>
                  <a:srgbClr val="C00000"/>
                </a:solidFill>
                <a:latin typeface="Times New Roman" panose="02020603050405020304" pitchFamily="18" charset="0"/>
                <a:cs typeface="Times New Roman" panose="02020603050405020304" pitchFamily="18" charset="0"/>
              </a:rPr>
              <a:t> </a:t>
            </a:r>
            <a:r>
              <a:rPr kumimoji="1" lang="en-US" altLang="zh-CN" sz="2000" dirty="0">
                <a:solidFill>
                  <a:srgbClr val="C00000"/>
                </a:solidFill>
                <a:latin typeface="Times New Roman" panose="02020603050405020304" pitchFamily="18" charset="0"/>
                <a:cs typeface="Times New Roman" panose="02020603050405020304" pitchFamily="18" charset="0"/>
              </a:rPr>
              <a:t>exercise</a:t>
            </a:r>
            <a:r>
              <a:rPr kumimoji="1" lang="zh-CN" altLang="en-US" sz="2000" dirty="0">
                <a:solidFill>
                  <a:srgbClr val="C00000"/>
                </a:solidFill>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due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to</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two</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reasons:</a:t>
            </a:r>
          </a:p>
          <a:p>
            <a:pPr lvl="1" algn="just"/>
            <a:r>
              <a:rPr kumimoji="1" lang="en-US" altLang="zh-CN" sz="2000" dirty="0">
                <a:latin typeface="Times New Roman" panose="02020603050405020304" pitchFamily="18" charset="0"/>
                <a:cs typeface="Times New Roman" panose="02020603050405020304" pitchFamily="18" charset="0"/>
              </a:rPr>
              <a:t>1.</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Tai</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Chi</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exercise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for</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improving</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physical</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functions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has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solidFill>
                  <a:srgbClr val="C00000"/>
                </a:solidFill>
                <a:latin typeface="Times New Roman" panose="02020603050405020304" pitchFamily="18" charset="0"/>
                <a:cs typeface="Times New Roman" panose="02020603050405020304" pitchFamily="18" charset="0"/>
              </a:rPr>
              <a:t>be</a:t>
            </a:r>
            <a:r>
              <a:rPr kumimoji="1" lang="zh-CN" altLang="en-US" sz="2000" dirty="0">
                <a:solidFill>
                  <a:srgbClr val="C00000"/>
                </a:solidFill>
                <a:latin typeface="Times New Roman" panose="02020603050405020304" pitchFamily="18" charset="0"/>
                <a:cs typeface="Times New Roman" panose="02020603050405020304" pitchFamily="18" charset="0"/>
              </a:rPr>
              <a:t> </a:t>
            </a:r>
            <a:r>
              <a:rPr kumimoji="1" lang="en-US" altLang="zh-CN" sz="2000" dirty="0">
                <a:solidFill>
                  <a:srgbClr val="C00000"/>
                </a:solidFill>
                <a:latin typeface="Times New Roman" panose="02020603050405020304" pitchFamily="18" charset="0"/>
                <a:cs typeface="Times New Roman" panose="02020603050405020304" pitchFamily="18" charset="0"/>
              </a:rPr>
              <a:t>proven</a:t>
            </a:r>
            <a:r>
              <a:rPr kumimoji="1" lang="zh-CN" altLang="en-US" sz="2000" dirty="0">
                <a:solidFill>
                  <a:srgbClr val="C00000"/>
                </a:solidFill>
                <a:latin typeface="Times New Roman" panose="02020603050405020304" pitchFamily="18" charset="0"/>
                <a:cs typeface="Times New Roman" panose="02020603050405020304" pitchFamily="18" charset="0"/>
              </a:rPr>
              <a:t> </a:t>
            </a:r>
            <a:r>
              <a:rPr kumimoji="1" lang="en-US" altLang="zh-CN" sz="2000" dirty="0">
                <a:solidFill>
                  <a:srgbClr val="C00000"/>
                </a:solidFill>
                <a:latin typeface="Times New Roman" panose="02020603050405020304" pitchFamily="18" charset="0"/>
                <a:cs typeface="Times New Roman" panose="02020603050405020304" pitchFamily="18" charset="0"/>
              </a:rPr>
              <a:t>by</a:t>
            </a:r>
            <a:r>
              <a:rPr kumimoji="1" lang="zh-CN" altLang="en-US" sz="2000" dirty="0">
                <a:solidFill>
                  <a:srgbClr val="C00000"/>
                </a:solidFill>
                <a:latin typeface="Times New Roman" panose="02020603050405020304" pitchFamily="18" charset="0"/>
                <a:cs typeface="Times New Roman" panose="02020603050405020304" pitchFamily="18" charset="0"/>
              </a:rPr>
              <a:t> </a:t>
            </a:r>
            <a:r>
              <a:rPr kumimoji="1" lang="en-US" altLang="zh-CN" sz="2000" dirty="0">
                <a:solidFill>
                  <a:srgbClr val="C00000"/>
                </a:solidFill>
                <a:latin typeface="Times New Roman" panose="02020603050405020304" pitchFamily="18" charset="0"/>
                <a:cs typeface="Times New Roman" panose="02020603050405020304" pitchFamily="18" charset="0"/>
              </a:rPr>
              <a:t>many</a:t>
            </a:r>
            <a:r>
              <a:rPr kumimoji="1" lang="zh-CN" altLang="en-US" sz="2000" dirty="0">
                <a:solidFill>
                  <a:srgbClr val="C00000"/>
                </a:solidFill>
                <a:latin typeface="Times New Roman" panose="02020603050405020304" pitchFamily="18" charset="0"/>
                <a:cs typeface="Times New Roman" panose="02020603050405020304" pitchFamily="18" charset="0"/>
              </a:rPr>
              <a:t> </a:t>
            </a:r>
            <a:r>
              <a:rPr kumimoji="1" lang="en-US" altLang="zh-CN" sz="2000" dirty="0">
                <a:solidFill>
                  <a:srgbClr val="C00000"/>
                </a:solidFill>
                <a:latin typeface="Times New Roman" panose="02020603050405020304" pitchFamily="18" charset="0"/>
                <a:cs typeface="Times New Roman" panose="02020603050405020304" pitchFamily="18" charset="0"/>
              </a:rPr>
              <a:t>previous</a:t>
            </a:r>
            <a:r>
              <a:rPr kumimoji="1" lang="zh-CN" altLang="en-US" sz="2000" dirty="0">
                <a:solidFill>
                  <a:srgbClr val="C00000"/>
                </a:solidFill>
                <a:latin typeface="Times New Roman" panose="02020603050405020304" pitchFamily="18" charset="0"/>
                <a:cs typeface="Times New Roman" panose="02020603050405020304" pitchFamily="18" charset="0"/>
              </a:rPr>
              <a:t> </a:t>
            </a:r>
            <a:r>
              <a:rPr kumimoji="1" lang="en-US" altLang="zh-CN" sz="2000" dirty="0">
                <a:solidFill>
                  <a:srgbClr val="C00000"/>
                </a:solidFill>
                <a:latin typeface="Times New Roman" panose="02020603050405020304" pitchFamily="18" charset="0"/>
                <a:cs typeface="Times New Roman" panose="02020603050405020304" pitchFamily="18" charset="0"/>
              </a:rPr>
              <a:t>studies</a:t>
            </a:r>
            <a:r>
              <a:rPr kumimoji="1" lang="en-US" altLang="zh-CN" sz="2000" dirty="0">
                <a:latin typeface="Times New Roman" panose="02020603050405020304" pitchFamily="18" charset="0"/>
                <a:cs typeface="Times New Roman" panose="02020603050405020304" pitchFamily="18" charset="0"/>
              </a:rPr>
              <a:t>.</a:t>
            </a:r>
          </a:p>
          <a:p>
            <a:pPr lvl="1" algn="just"/>
            <a:r>
              <a:rPr kumimoji="1" lang="en-US" altLang="zh-CN" sz="2000" dirty="0">
                <a:latin typeface="Times New Roman" panose="02020603050405020304" pitchFamily="18" charset="0"/>
                <a:cs typeface="Times New Roman" panose="02020603050405020304" pitchFamily="18" charset="0"/>
              </a:rPr>
              <a:t>2.</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Tai</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Chi</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exercise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is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solidFill>
                  <a:srgbClr val="C00000"/>
                </a:solidFill>
                <a:latin typeface="Times New Roman" panose="02020603050405020304" pitchFamily="18" charset="0"/>
                <a:cs typeface="Times New Roman" panose="02020603050405020304" pitchFamily="18" charset="0"/>
              </a:rPr>
              <a:t>a</a:t>
            </a:r>
            <a:r>
              <a:rPr kumimoji="1" lang="zh-CN" altLang="en-US" sz="2000" dirty="0">
                <a:solidFill>
                  <a:srgbClr val="C00000"/>
                </a:solidFill>
                <a:latin typeface="Times New Roman" panose="02020603050405020304" pitchFamily="18" charset="0"/>
                <a:cs typeface="Times New Roman" panose="02020603050405020304" pitchFamily="18" charset="0"/>
              </a:rPr>
              <a:t> </a:t>
            </a:r>
            <a:r>
              <a:rPr kumimoji="1" lang="en-US" altLang="zh-CN" sz="2000" dirty="0">
                <a:solidFill>
                  <a:srgbClr val="C00000"/>
                </a:solidFill>
                <a:latin typeface="Times New Roman" panose="02020603050405020304" pitchFamily="18" charset="0"/>
                <a:cs typeface="Times New Roman" panose="02020603050405020304" pitchFamily="18" charset="0"/>
              </a:rPr>
              <a:t>complex</a:t>
            </a:r>
            <a:r>
              <a:rPr kumimoji="1" lang="zh-CN" altLang="en-US" sz="2000" dirty="0">
                <a:solidFill>
                  <a:srgbClr val="C00000"/>
                </a:solidFill>
                <a:latin typeface="Times New Roman" panose="02020603050405020304" pitchFamily="18" charset="0"/>
                <a:cs typeface="Times New Roman" panose="02020603050405020304" pitchFamily="18" charset="0"/>
              </a:rPr>
              <a:t> </a:t>
            </a:r>
            <a:r>
              <a:rPr kumimoji="1" lang="en-US" altLang="zh-CN" sz="2000" dirty="0">
                <a:solidFill>
                  <a:srgbClr val="C00000"/>
                </a:solidFill>
                <a:latin typeface="Times New Roman" panose="02020603050405020304" pitchFamily="18" charset="0"/>
                <a:cs typeface="Times New Roman" panose="02020603050405020304" pitchFamily="18" charset="0"/>
              </a:rPr>
              <a:t>and</a:t>
            </a:r>
            <a:r>
              <a:rPr kumimoji="1" lang="zh-CN" altLang="en-US" sz="2000" dirty="0">
                <a:solidFill>
                  <a:srgbClr val="C00000"/>
                </a:solidFill>
                <a:latin typeface="Times New Roman" panose="02020603050405020304" pitchFamily="18" charset="0"/>
                <a:cs typeface="Times New Roman" panose="02020603050405020304" pitchFamily="18" charset="0"/>
              </a:rPr>
              <a:t> </a:t>
            </a:r>
            <a:r>
              <a:rPr kumimoji="1" lang="en-US" altLang="zh-CN" sz="2000" dirty="0">
                <a:solidFill>
                  <a:srgbClr val="C00000"/>
                </a:solidFill>
                <a:latin typeface="Times New Roman" panose="02020603050405020304" pitchFamily="18" charset="0"/>
                <a:cs typeface="Times New Roman" panose="02020603050405020304" pitchFamily="18" charset="0"/>
              </a:rPr>
              <a:t>whole-body</a:t>
            </a:r>
            <a:r>
              <a:rPr kumimoji="1" lang="zh-CN" altLang="en-US" sz="2000" dirty="0">
                <a:solidFill>
                  <a:srgbClr val="C00000"/>
                </a:solidFill>
                <a:latin typeface="Times New Roman" panose="02020603050405020304" pitchFamily="18" charset="0"/>
                <a:cs typeface="Times New Roman" panose="02020603050405020304" pitchFamily="18" charset="0"/>
              </a:rPr>
              <a:t> </a:t>
            </a:r>
            <a:r>
              <a:rPr kumimoji="1" lang="en-US" altLang="zh-CN" sz="2000" dirty="0">
                <a:solidFill>
                  <a:srgbClr val="C00000"/>
                </a:solidFill>
                <a:latin typeface="Times New Roman" panose="02020603050405020304" pitchFamily="18" charset="0"/>
                <a:cs typeface="Times New Roman" panose="02020603050405020304" pitchFamily="18" charset="0"/>
              </a:rPr>
              <a:t>motion</a:t>
            </a:r>
            <a:r>
              <a:rPr kumimoji="1" lang="en-US" altLang="zh-CN" sz="2000" dirty="0">
                <a:latin typeface="Times New Roman" panose="02020603050405020304" pitchFamily="18" charset="0"/>
                <a:cs typeface="Times New Roman" panose="02020603050405020304" pitchFamily="18" charset="0"/>
              </a:rPr>
              <a: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If</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the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algorithm</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could</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perform</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well</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in</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terms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of</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evaluating</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Tai</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Chi</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motion,</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it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should</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be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generalizable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to</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other</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simpler</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rehabilitation</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exercises.</a:t>
            </a:r>
          </a:p>
          <a:p>
            <a:pPr lvl="1" algn="just"/>
            <a:endParaRPr kumimoji="1" lang="en-US" altLang="zh-CN" sz="2000" dirty="0">
              <a:latin typeface="Times New Roman" panose="02020603050405020304" pitchFamily="18" charset="0"/>
              <a:cs typeface="Times New Roman" panose="02020603050405020304" pitchFamily="18" charset="0"/>
            </a:endParaRPr>
          </a:p>
          <a:p>
            <a:pPr marL="325438" lvl="1" indent="-309563" algn="just">
              <a:buFont typeface="Arial" panose="020B0604020202020204" pitchFamily="34" charset="0"/>
              <a:buChar char="•"/>
            </a:pPr>
            <a:r>
              <a:rPr kumimoji="1" lang="en-US" altLang="zh-CN" sz="2000" dirty="0">
                <a:latin typeface="Times New Roman" panose="02020603050405020304" pitchFamily="18" charset="0"/>
                <a:cs typeface="Times New Roman" panose="02020603050405020304" pitchFamily="18" charset="0"/>
              </a:rPr>
              <a:t>We calculated the </a:t>
            </a:r>
            <a:r>
              <a:rPr kumimoji="1" lang="en-US" altLang="zh-CN" sz="2000" dirty="0">
                <a:solidFill>
                  <a:srgbClr val="C00000"/>
                </a:solidFill>
                <a:latin typeface="Times New Roman" panose="02020603050405020304" pitchFamily="18" charset="0"/>
                <a:cs typeface="Times New Roman" panose="02020603050405020304" pitchFamily="18" charset="0"/>
              </a:rPr>
              <a:t>joint positions and bone vectors </a:t>
            </a:r>
            <a:r>
              <a:rPr kumimoji="1" lang="en-US" altLang="zh-CN" sz="2000" dirty="0">
                <a:latin typeface="Times New Roman" panose="02020603050405020304" pitchFamily="18" charset="0"/>
                <a:cs typeface="Times New Roman" panose="02020603050405020304" pitchFamily="18" charset="0"/>
              </a:rPr>
              <a:t>based on the </a:t>
            </a:r>
            <a:r>
              <a:rPr kumimoji="1" lang="en-US" altLang="zh-CN" sz="2000" dirty="0">
                <a:solidFill>
                  <a:srgbClr val="C00000"/>
                </a:solidFill>
                <a:latin typeface="Times New Roman" panose="02020603050405020304" pitchFamily="18" charset="0"/>
                <a:cs typeface="Times New Roman" panose="02020603050405020304" pitchFamily="18" charset="0"/>
              </a:rPr>
              <a:t>local coordinate system </a:t>
            </a:r>
            <a:r>
              <a:rPr kumimoji="1" lang="en-US" altLang="zh-CN" sz="2000" dirty="0">
                <a:latin typeface="Times New Roman" panose="02020603050405020304" pitchFamily="18" charset="0"/>
                <a:cs typeface="Times New Roman" panose="02020603050405020304" pitchFamily="18" charset="0"/>
              </a:rPr>
              <a:t>of the human model instead of the world coordinate system in real-time, which can </a:t>
            </a:r>
            <a:r>
              <a:rPr kumimoji="1" lang="en-US" altLang="zh-CN" sz="2000" dirty="0">
                <a:solidFill>
                  <a:srgbClr val="C00000"/>
                </a:solidFill>
                <a:latin typeface="Times New Roman" panose="02020603050405020304" pitchFamily="18" charset="0"/>
                <a:cs typeface="Times New Roman" panose="02020603050405020304" pitchFamily="18" charset="0"/>
              </a:rPr>
              <a:t>get rid of the error </a:t>
            </a:r>
            <a:r>
              <a:rPr kumimoji="1" lang="en-US" altLang="zh-CN" sz="2000" dirty="0">
                <a:latin typeface="Times New Roman" panose="02020603050405020304" pitchFamily="18" charset="0"/>
                <a:cs typeface="Times New Roman" panose="02020603050405020304" pitchFamily="18" charset="0"/>
              </a:rPr>
              <a:t>induced by the body orientation offset during the entire exercise. </a:t>
            </a:r>
          </a:p>
          <a:p>
            <a:pPr marL="325438" lvl="1" indent="-309563" algn="just">
              <a:buFont typeface="Arial" panose="020B0604020202020204" pitchFamily="34" charset="0"/>
              <a:buChar char="•"/>
            </a:pPr>
            <a:endParaRPr kumimoji="1" lang="en-US" altLang="zh-CN" sz="2000" dirty="0">
              <a:latin typeface="Times New Roman" panose="02020603050405020304" pitchFamily="18" charset="0"/>
              <a:cs typeface="Times New Roman" panose="02020603050405020304" pitchFamily="18" charset="0"/>
            </a:endParaRPr>
          </a:p>
          <a:p>
            <a:pPr marL="325438" lvl="1" indent="-309563" algn="just">
              <a:buFont typeface="Arial" panose="020B0604020202020204" pitchFamily="34" charset="0"/>
              <a:buChar char="•"/>
            </a:pPr>
            <a:r>
              <a:rPr kumimoji="1" lang="en-US" altLang="zh-CN" sz="2000" dirty="0">
                <a:solidFill>
                  <a:srgbClr val="C00000"/>
                </a:solidFill>
                <a:latin typeface="Times New Roman" panose="02020603050405020304" pitchFamily="18" charset="0"/>
                <a:cs typeface="Times New Roman" panose="02020603050405020304" pitchFamily="18" charset="0"/>
              </a:rPr>
              <a:t>Inter-rater reliability analysis </a:t>
            </a:r>
            <a:r>
              <a:rPr kumimoji="1" lang="en-US" altLang="zh-CN" sz="2000" dirty="0">
                <a:latin typeface="Times New Roman" panose="02020603050405020304" pitchFamily="18" charset="0"/>
                <a:cs typeface="Times New Roman" panose="02020603050405020304" pitchFamily="18" charset="0"/>
              </a:rPr>
              <a:t>revealed that the reliability level of experts’ ratings was “good” (0.75 &lt; ICC = 0.861 &lt; 0.90). </a:t>
            </a:r>
          </a:p>
          <a:p>
            <a:pPr marL="325438" lvl="1" indent="-309563" algn="just">
              <a:buFont typeface="Arial" panose="020B0604020202020204" pitchFamily="34" charset="0"/>
              <a:buChar char="•"/>
            </a:pPr>
            <a:endParaRPr kumimoji="1" lang="en-US" altLang="zh-CN" sz="2000" dirty="0">
              <a:latin typeface="Times New Roman" panose="02020603050405020304" pitchFamily="18" charset="0"/>
              <a:cs typeface="Times New Roman" panose="02020603050405020304" pitchFamily="18" charset="0"/>
            </a:endParaRPr>
          </a:p>
          <a:p>
            <a:pPr marL="325438" lvl="1" indent="-309563" algn="just">
              <a:buFont typeface="Arial" panose="020B0604020202020204" pitchFamily="34" charset="0"/>
              <a:buChar char="•"/>
            </a:pPr>
            <a:r>
              <a:rPr kumimoji="1" lang="en-US" altLang="zh-CN" sz="2000" dirty="0">
                <a:solidFill>
                  <a:srgbClr val="C00000"/>
                </a:solidFill>
                <a:latin typeface="Times New Roman" panose="02020603050405020304" pitchFamily="18" charset="0"/>
                <a:cs typeface="Times New Roman" panose="02020603050405020304" pitchFamily="18" charset="0"/>
              </a:rPr>
              <a:t>Strong linear relationship </a:t>
            </a:r>
            <a:r>
              <a:rPr kumimoji="1" lang="en-US" altLang="zh-CN" sz="2000" dirty="0">
                <a:latin typeface="Times New Roman" panose="02020603050405020304" pitchFamily="18" charset="0"/>
                <a:cs typeface="Times New Roman" panose="02020603050405020304" pitchFamily="18" charset="0"/>
              </a:rPr>
              <a:t>(r = 0.86) between </a:t>
            </a:r>
            <a:r>
              <a:rPr kumimoji="1" lang="en-US" altLang="zh-CN" sz="2000" dirty="0">
                <a:solidFill>
                  <a:srgbClr val="C00000"/>
                </a:solidFill>
                <a:latin typeface="Times New Roman" panose="02020603050405020304" pitchFamily="18" charset="0"/>
                <a:cs typeface="Times New Roman" panose="02020603050405020304" pitchFamily="18" charset="0"/>
              </a:rPr>
              <a:t>the algorithm score and experts’ evaluation </a:t>
            </a:r>
            <a:r>
              <a:rPr kumimoji="1" lang="en-US" altLang="zh-CN" sz="2000" dirty="0">
                <a:latin typeface="Times New Roman" panose="02020603050405020304" pitchFamily="18" charset="0"/>
                <a:cs typeface="Times New Roman" panose="02020603050405020304" pitchFamily="18" charset="0"/>
              </a:rPr>
              <a:t>(gold standard) implied the developed algorithm was </a:t>
            </a:r>
            <a:r>
              <a:rPr kumimoji="1" lang="en-US" altLang="zh-CN" sz="2000" dirty="0">
                <a:solidFill>
                  <a:srgbClr val="C00000"/>
                </a:solidFill>
                <a:latin typeface="Times New Roman" panose="02020603050405020304" pitchFamily="18" charset="0"/>
                <a:cs typeface="Times New Roman" panose="02020603050405020304" pitchFamily="18" charset="0"/>
              </a:rPr>
              <a:t>sensitive in terms of recognizing the performance levels from different subjects as the domain experts</a:t>
            </a:r>
            <a:r>
              <a:rPr kumimoji="1" lang="en-US" altLang="zh-CN" sz="2000" dirty="0">
                <a:latin typeface="Times New Roman" panose="02020603050405020304" pitchFamily="18" charset="0"/>
                <a:cs typeface="Times New Roman" panose="02020603050405020304" pitchFamily="18" charset="0"/>
              </a:rPr>
              <a:t>. </a:t>
            </a:r>
          </a:p>
          <a:p>
            <a:pPr marL="782638" lvl="2" indent="-309563" algn="just">
              <a:buFont typeface="Arial" panose="020B0604020202020204" pitchFamily="34" charset="0"/>
              <a:buChar char="•"/>
            </a:pPr>
            <a:r>
              <a:rPr kumimoji="1" lang="en-US" altLang="zh-CN" sz="2000" dirty="0">
                <a:latin typeface="Times New Roman" panose="02020603050405020304" pitchFamily="18" charset="0"/>
                <a:cs typeface="Times New Roman" panose="02020603050405020304" pitchFamily="18" charset="0"/>
              </a:rPr>
              <a:t>This could be mainly due to different baselines for two evaluation methods. </a:t>
            </a:r>
          </a:p>
        </p:txBody>
      </p:sp>
    </p:spTree>
    <p:extLst>
      <p:ext uri="{BB962C8B-B14F-4D97-AF65-F5344CB8AC3E}">
        <p14:creationId xmlns:p14="http://schemas.microsoft.com/office/powerpoint/2010/main" val="41422382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5639ED51-576C-324D-8DF5-0D63EB2BCD61}"/>
              </a:ext>
            </a:extLst>
          </p:cNvPr>
          <p:cNvSpPr txBox="1"/>
          <p:nvPr/>
        </p:nvSpPr>
        <p:spPr>
          <a:xfrm>
            <a:off x="334108" y="263769"/>
            <a:ext cx="2032929" cy="584775"/>
          </a:xfrm>
          <a:prstGeom prst="rect">
            <a:avLst/>
          </a:prstGeom>
          <a:noFill/>
        </p:spPr>
        <p:txBody>
          <a:bodyPr wrap="none" rtlCol="0">
            <a:spAutoFit/>
          </a:bodyPr>
          <a:lstStyle/>
          <a:p>
            <a:r>
              <a:rPr kumimoji="1" lang="en-US" altLang="zh-CN" sz="3200" b="1" dirty="0">
                <a:latin typeface="Times New Roman" panose="02020603050405020304" pitchFamily="18" charset="0"/>
                <a:cs typeface="Times New Roman" panose="02020603050405020304" pitchFamily="18" charset="0"/>
              </a:rPr>
              <a:t>Discussion</a:t>
            </a:r>
          </a:p>
        </p:txBody>
      </p:sp>
      <p:sp>
        <p:nvSpPr>
          <p:cNvPr id="7" name="文本框 6">
            <a:extLst>
              <a:ext uri="{FF2B5EF4-FFF2-40B4-BE49-F238E27FC236}">
                <a16:creationId xmlns:a16="http://schemas.microsoft.com/office/drawing/2014/main" id="{BA48927E-4C8A-0548-8EC3-CA8D1F78568E}"/>
              </a:ext>
            </a:extLst>
          </p:cNvPr>
          <p:cNvSpPr txBox="1"/>
          <p:nvPr/>
        </p:nvSpPr>
        <p:spPr>
          <a:xfrm>
            <a:off x="334108" y="635728"/>
            <a:ext cx="11523784" cy="2862322"/>
          </a:xfrm>
          <a:prstGeom prst="rect">
            <a:avLst/>
          </a:prstGeom>
          <a:noFill/>
        </p:spPr>
        <p:txBody>
          <a:bodyPr wrap="square" rtlCol="0">
            <a:spAutoFit/>
          </a:bodyPr>
          <a:lstStyle/>
          <a:p>
            <a:pPr algn="just"/>
            <a:endParaRPr kumimoji="1" lang="en-US" altLang="zh-CN" sz="20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kumimoji="1" lang="en-US" altLang="zh-CN" sz="2000" dirty="0">
                <a:latin typeface="Times New Roman" panose="02020603050405020304" pitchFamily="18" charset="0"/>
                <a:cs typeface="Times New Roman" panose="02020603050405020304" pitchFamily="18" charset="0"/>
              </a:rPr>
              <a:t>In order to further </a:t>
            </a:r>
            <a:r>
              <a:rPr kumimoji="1" lang="en-US" altLang="zh-CN" sz="2000" dirty="0">
                <a:solidFill>
                  <a:srgbClr val="C00000"/>
                </a:solidFill>
                <a:latin typeface="Times New Roman" panose="02020603050405020304" pitchFamily="18" charset="0"/>
                <a:cs typeface="Times New Roman" panose="02020603050405020304" pitchFamily="18" charset="0"/>
              </a:rPr>
              <a:t>examine the use and acceptance </a:t>
            </a:r>
            <a:r>
              <a:rPr kumimoji="1" lang="en-US" altLang="zh-CN" sz="2000" dirty="0">
                <a:latin typeface="Times New Roman" panose="02020603050405020304" pitchFamily="18" charset="0"/>
                <a:cs typeface="Times New Roman" panose="02020603050405020304" pitchFamily="18" charset="0"/>
              </a:rPr>
              <a:t>of exergaming technology for home-based physical rehabilitation by the </a:t>
            </a:r>
            <a:r>
              <a:rPr kumimoji="1" lang="en-US" altLang="zh-CN" sz="2000" dirty="0">
                <a:solidFill>
                  <a:srgbClr val="C00000"/>
                </a:solidFill>
                <a:latin typeface="Times New Roman" panose="02020603050405020304" pitchFamily="18" charset="0"/>
                <a:cs typeface="Times New Roman" panose="02020603050405020304" pitchFamily="18" charset="0"/>
              </a:rPr>
              <a:t>primary target users </a:t>
            </a:r>
            <a:r>
              <a:rPr kumimoji="1" lang="en-US" altLang="zh-CN" sz="2000" dirty="0">
                <a:latin typeface="Times New Roman" panose="02020603050405020304" pitchFamily="18" charset="0"/>
                <a:cs typeface="Times New Roman" panose="02020603050405020304" pitchFamily="18" charset="0"/>
              </a:rPr>
              <a:t>(older people), we applied the </a:t>
            </a:r>
            <a:r>
              <a:rPr kumimoji="1" lang="en-US" altLang="zh-CN" sz="2000" dirty="0">
                <a:solidFill>
                  <a:srgbClr val="C00000"/>
                </a:solidFill>
                <a:latin typeface="Times New Roman" panose="02020603050405020304" pitchFamily="18" charset="0"/>
                <a:cs typeface="Times New Roman" panose="02020603050405020304" pitchFamily="18" charset="0"/>
              </a:rPr>
              <a:t>technology acceptance model </a:t>
            </a:r>
            <a:r>
              <a:rPr kumimoji="1" lang="en-US" altLang="zh-CN" sz="2000" dirty="0">
                <a:latin typeface="Times New Roman" panose="02020603050405020304" pitchFamily="18" charset="0"/>
                <a:cs typeface="Times New Roman" panose="02020603050405020304" pitchFamily="18" charset="0"/>
              </a:rPr>
              <a:t>and designed a </a:t>
            </a:r>
            <a:r>
              <a:rPr kumimoji="1" lang="en-US" altLang="zh-CN" sz="2000" dirty="0">
                <a:solidFill>
                  <a:srgbClr val="C00000"/>
                </a:solidFill>
                <a:latin typeface="Times New Roman" panose="02020603050405020304" pitchFamily="18" charset="0"/>
                <a:cs typeface="Times New Roman" panose="02020603050405020304" pitchFamily="18" charset="0"/>
              </a:rPr>
              <a:t>questionnaire with 11 constructs </a:t>
            </a:r>
            <a:r>
              <a:rPr kumimoji="1" lang="en-US" altLang="zh-CN" sz="2000" dirty="0">
                <a:latin typeface="Times New Roman" panose="02020603050405020304" pitchFamily="18" charset="0"/>
                <a:cs typeface="Times New Roman" panose="02020603050405020304" pitchFamily="18" charset="0"/>
              </a:rPr>
              <a:t>(Appendix A) to evaluate user acceptance of our developed Tai Chi exergaming prototype system.</a:t>
            </a:r>
          </a:p>
          <a:p>
            <a:pPr marL="342900" indent="-342900" algn="just">
              <a:buFont typeface="Arial" panose="020B0604020202020204" pitchFamily="34" charset="0"/>
              <a:buChar char="•"/>
            </a:pPr>
            <a:endParaRPr kumimoji="1" lang="en-US" altLang="zh-CN" sz="20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kumimoji="1" lang="en-US" altLang="zh-CN" sz="2000" dirty="0">
                <a:solidFill>
                  <a:srgbClr val="C00000"/>
                </a:solidFill>
                <a:latin typeface="Times New Roman" panose="02020603050405020304" pitchFamily="18" charset="0"/>
                <a:cs typeface="Times New Roman" panose="02020603050405020304" pitchFamily="18" charset="0"/>
              </a:rPr>
              <a:t>Forty-one older adults </a:t>
            </a:r>
            <a:r>
              <a:rPr kumimoji="1" lang="en-US" altLang="zh-CN" sz="2000" dirty="0">
                <a:latin typeface="Times New Roman" panose="02020603050405020304" pitchFamily="18" charset="0"/>
                <a:cs typeface="Times New Roman" panose="02020603050405020304" pitchFamily="18" charset="0"/>
              </a:rPr>
              <a:t>(age 77.3 ± 5.4 years, height 159.3 ± 8.5 cm, weight 59.0 ± 9.5 kg) from a local senior welfare center participated in this survey. </a:t>
            </a:r>
          </a:p>
          <a:p>
            <a:pPr marL="342900" indent="-342900" algn="just">
              <a:buFont typeface="Arial" panose="020B0604020202020204" pitchFamily="34" charset="0"/>
              <a:buChar char="•"/>
            </a:pPr>
            <a:endParaRPr kumimoji="1" lang="en-US" altLang="zh-CN" sz="2000" dirty="0">
              <a:latin typeface="Times New Roman" panose="02020603050405020304" pitchFamily="18" charset="0"/>
              <a:cs typeface="Times New Roman" panose="02020603050405020304" pitchFamily="18" charset="0"/>
            </a:endParaRPr>
          </a:p>
        </p:txBody>
      </p:sp>
      <p:pic>
        <p:nvPicPr>
          <p:cNvPr id="9" name="图片 8">
            <a:extLst>
              <a:ext uri="{FF2B5EF4-FFF2-40B4-BE49-F238E27FC236}">
                <a16:creationId xmlns:a16="http://schemas.microsoft.com/office/drawing/2014/main" id="{B56549C4-28C0-9E41-9A00-E1F5AED63D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61634" y="3249613"/>
            <a:ext cx="5196196" cy="3267305"/>
          </a:xfrm>
          <a:prstGeom prst="rect">
            <a:avLst/>
          </a:prstGeom>
        </p:spPr>
      </p:pic>
      <p:sp>
        <p:nvSpPr>
          <p:cNvPr id="10" name="文本框 9">
            <a:extLst>
              <a:ext uri="{FF2B5EF4-FFF2-40B4-BE49-F238E27FC236}">
                <a16:creationId xmlns:a16="http://schemas.microsoft.com/office/drawing/2014/main" id="{9155A754-0274-E840-B93B-D5DC53FB28D5}"/>
              </a:ext>
            </a:extLst>
          </p:cNvPr>
          <p:cNvSpPr txBox="1"/>
          <p:nvPr/>
        </p:nvSpPr>
        <p:spPr>
          <a:xfrm>
            <a:off x="334108" y="4067657"/>
            <a:ext cx="6127526" cy="1631216"/>
          </a:xfrm>
          <a:prstGeom prst="rect">
            <a:avLst/>
          </a:prstGeom>
          <a:noFill/>
        </p:spPr>
        <p:txBody>
          <a:bodyPr wrap="square" rtlCol="0">
            <a:spAutoFit/>
          </a:bodyPr>
          <a:lstStyle/>
          <a:p>
            <a:pPr algn="just"/>
            <a:endParaRPr kumimoji="1" lang="en-US" altLang="zh-CN" sz="20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kumimoji="1" lang="en-US" altLang="zh-CN" sz="2000" dirty="0">
                <a:latin typeface="Times New Roman" panose="02020603050405020304" pitchFamily="18" charset="0"/>
                <a:cs typeface="Times New Roman" panose="02020603050405020304" pitchFamily="18" charset="0"/>
              </a:rPr>
              <a:t>These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findings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implied</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that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our</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developed</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Tai</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Chi</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exergaming</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prototype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system</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solidFill>
                  <a:srgbClr val="C00000"/>
                </a:solidFill>
                <a:latin typeface="Times New Roman" panose="02020603050405020304" pitchFamily="18" charset="0"/>
                <a:cs typeface="Times New Roman" panose="02020603050405020304" pitchFamily="18" charset="0"/>
              </a:rPr>
              <a:t>is</a:t>
            </a:r>
            <a:r>
              <a:rPr kumimoji="1" lang="zh-CN" altLang="en-US" sz="2000" dirty="0">
                <a:solidFill>
                  <a:srgbClr val="C00000"/>
                </a:solidFill>
                <a:latin typeface="Times New Roman" panose="02020603050405020304" pitchFamily="18" charset="0"/>
                <a:cs typeface="Times New Roman" panose="02020603050405020304" pitchFamily="18" charset="0"/>
              </a:rPr>
              <a:t> </a:t>
            </a:r>
            <a:r>
              <a:rPr kumimoji="1" lang="en-US" altLang="zh-CN" sz="2000" dirty="0">
                <a:solidFill>
                  <a:srgbClr val="C00000"/>
                </a:solidFill>
                <a:latin typeface="Times New Roman" panose="02020603050405020304" pitchFamily="18" charset="0"/>
                <a:cs typeface="Times New Roman" panose="02020603050405020304" pitchFamily="18" charset="0"/>
              </a:rPr>
              <a:t>useful</a:t>
            </a:r>
            <a:r>
              <a:rPr kumimoji="1" lang="zh-CN" altLang="en-US" sz="2000" dirty="0">
                <a:solidFill>
                  <a:srgbClr val="C00000"/>
                </a:solidFill>
                <a:latin typeface="Times New Roman" panose="02020603050405020304" pitchFamily="18" charset="0"/>
                <a:cs typeface="Times New Roman" panose="02020603050405020304" pitchFamily="18" charset="0"/>
              </a:rPr>
              <a:t> </a:t>
            </a:r>
            <a:r>
              <a:rPr kumimoji="1" lang="en-US" altLang="zh-CN" sz="2000" dirty="0">
                <a:solidFill>
                  <a:srgbClr val="C00000"/>
                </a:solidFill>
                <a:latin typeface="Times New Roman" panose="02020603050405020304" pitchFamily="18" charset="0"/>
                <a:cs typeface="Times New Roman" panose="02020603050405020304" pitchFamily="18" charset="0"/>
              </a:rPr>
              <a:t>for</a:t>
            </a:r>
            <a:r>
              <a:rPr kumimoji="1" lang="zh-CN" altLang="en-US" sz="2000" dirty="0">
                <a:solidFill>
                  <a:srgbClr val="C00000"/>
                </a:solidFill>
                <a:latin typeface="Times New Roman" panose="02020603050405020304" pitchFamily="18" charset="0"/>
                <a:cs typeface="Times New Roman" panose="02020603050405020304" pitchFamily="18" charset="0"/>
              </a:rPr>
              <a:t> </a:t>
            </a:r>
            <a:r>
              <a:rPr kumimoji="1" lang="en-US" altLang="zh-CN" sz="2000" dirty="0">
                <a:solidFill>
                  <a:srgbClr val="C00000"/>
                </a:solidFill>
                <a:latin typeface="Times New Roman" panose="02020603050405020304" pitchFamily="18" charset="0"/>
                <a:cs typeface="Times New Roman" panose="02020603050405020304" pitchFamily="18" charset="0"/>
              </a:rPr>
              <a:t>the</a:t>
            </a:r>
            <a:r>
              <a:rPr kumimoji="1" lang="zh-CN" altLang="en-US" sz="2000" dirty="0">
                <a:solidFill>
                  <a:srgbClr val="C00000"/>
                </a:solidFill>
                <a:latin typeface="Times New Roman" panose="02020603050405020304" pitchFamily="18" charset="0"/>
                <a:cs typeface="Times New Roman" panose="02020603050405020304" pitchFamily="18" charset="0"/>
              </a:rPr>
              <a:t> </a:t>
            </a:r>
            <a:r>
              <a:rPr kumimoji="1" lang="en-US" altLang="zh-CN" sz="2000" dirty="0">
                <a:solidFill>
                  <a:srgbClr val="C00000"/>
                </a:solidFill>
                <a:latin typeface="Times New Roman" panose="02020603050405020304" pitchFamily="18" charset="0"/>
                <a:cs typeface="Times New Roman" panose="02020603050405020304" pitchFamily="18" charset="0"/>
              </a:rPr>
              <a:t>older</a:t>
            </a:r>
            <a:r>
              <a:rPr kumimoji="1" lang="zh-CN" altLang="en-US" sz="2000" dirty="0">
                <a:solidFill>
                  <a:srgbClr val="C00000"/>
                </a:solidFill>
                <a:latin typeface="Times New Roman" panose="02020603050405020304" pitchFamily="18" charset="0"/>
                <a:cs typeface="Times New Roman" panose="02020603050405020304" pitchFamily="18" charset="0"/>
              </a:rPr>
              <a:t> </a:t>
            </a:r>
            <a:r>
              <a:rPr kumimoji="1" lang="en-US" altLang="zh-CN" sz="2000" dirty="0">
                <a:solidFill>
                  <a:srgbClr val="C00000"/>
                </a:solidFill>
                <a:latin typeface="Times New Roman" panose="02020603050405020304" pitchFamily="18" charset="0"/>
                <a:cs typeface="Times New Roman" panose="02020603050405020304" pitchFamily="18" charset="0"/>
              </a:rPr>
              <a:t>people</a:t>
            </a:r>
            <a:r>
              <a:rPr kumimoji="1" lang="zh-CN" altLang="en-US" sz="2000" dirty="0">
                <a:solidFill>
                  <a:srgbClr val="C00000"/>
                </a:solidFill>
                <a:latin typeface="Times New Roman" panose="02020603050405020304" pitchFamily="18" charset="0"/>
                <a:cs typeface="Times New Roman" panose="02020603050405020304" pitchFamily="18" charset="0"/>
              </a:rPr>
              <a:t> </a:t>
            </a:r>
            <a:r>
              <a:rPr kumimoji="1" lang="en-US" altLang="zh-CN" sz="2000" dirty="0">
                <a:solidFill>
                  <a:srgbClr val="C00000"/>
                </a:solidFill>
                <a:latin typeface="Times New Roman" panose="02020603050405020304" pitchFamily="18" charset="0"/>
                <a:cs typeface="Times New Roman" panose="02020603050405020304" pitchFamily="18" charset="0"/>
              </a:rPr>
              <a:t>performing</a:t>
            </a:r>
            <a:r>
              <a:rPr kumimoji="1" lang="zh-CN" altLang="en-US" sz="2000" dirty="0">
                <a:solidFill>
                  <a:srgbClr val="C00000"/>
                </a:solidFill>
                <a:latin typeface="Times New Roman" panose="02020603050405020304" pitchFamily="18" charset="0"/>
                <a:cs typeface="Times New Roman" panose="02020603050405020304" pitchFamily="18" charset="0"/>
              </a:rPr>
              <a:t> </a:t>
            </a:r>
            <a:r>
              <a:rPr kumimoji="1" lang="en-US" altLang="zh-CN" sz="2000" dirty="0">
                <a:solidFill>
                  <a:srgbClr val="C00000"/>
                </a:solidFill>
                <a:latin typeface="Times New Roman" panose="02020603050405020304" pitchFamily="18" charset="0"/>
                <a:cs typeface="Times New Roman" panose="02020603050405020304" pitchFamily="18" charset="0"/>
              </a:rPr>
              <a:t>home-based</a:t>
            </a:r>
            <a:r>
              <a:rPr kumimoji="1" lang="zh-CN" altLang="en-US" sz="2000" dirty="0">
                <a:solidFill>
                  <a:srgbClr val="C00000"/>
                </a:solidFill>
                <a:latin typeface="Times New Roman" panose="02020603050405020304" pitchFamily="18" charset="0"/>
                <a:cs typeface="Times New Roman" panose="02020603050405020304" pitchFamily="18" charset="0"/>
              </a:rPr>
              <a:t> </a:t>
            </a:r>
            <a:r>
              <a:rPr kumimoji="1" lang="en-US" altLang="zh-CN" sz="2000" dirty="0">
                <a:solidFill>
                  <a:srgbClr val="C00000"/>
                </a:solidFill>
                <a:latin typeface="Times New Roman" panose="02020603050405020304" pitchFamily="18" charset="0"/>
                <a:cs typeface="Times New Roman" panose="02020603050405020304" pitchFamily="18" charset="0"/>
              </a:rPr>
              <a:t>physical</a:t>
            </a:r>
            <a:r>
              <a:rPr kumimoji="1" lang="zh-CN" altLang="en-US" sz="2000" dirty="0">
                <a:solidFill>
                  <a:srgbClr val="C00000"/>
                </a:solidFill>
                <a:latin typeface="Times New Roman" panose="02020603050405020304" pitchFamily="18" charset="0"/>
                <a:cs typeface="Times New Roman" panose="02020603050405020304" pitchFamily="18" charset="0"/>
              </a:rPr>
              <a:t> </a:t>
            </a:r>
            <a:r>
              <a:rPr kumimoji="1" lang="en-US" altLang="zh-CN" sz="2000" dirty="0">
                <a:solidFill>
                  <a:srgbClr val="C00000"/>
                </a:solidFill>
                <a:latin typeface="Times New Roman" panose="02020603050405020304" pitchFamily="18" charset="0"/>
                <a:cs typeface="Times New Roman" panose="02020603050405020304" pitchFamily="18" charset="0"/>
              </a:rPr>
              <a:t>rehabilitation</a:t>
            </a:r>
            <a:r>
              <a:rPr kumimoji="1" lang="zh-CN" altLang="en-US" sz="2000" dirty="0">
                <a:solidFill>
                  <a:srgbClr val="C00000"/>
                </a:solidFill>
                <a:latin typeface="Times New Roman" panose="02020603050405020304" pitchFamily="18" charset="0"/>
                <a:cs typeface="Times New Roman" panose="02020603050405020304" pitchFamily="18" charset="0"/>
              </a:rPr>
              <a:t> </a:t>
            </a:r>
            <a:r>
              <a:rPr kumimoji="1" lang="en-US" altLang="zh-CN" sz="2000" dirty="0">
                <a:solidFill>
                  <a:srgbClr val="C00000"/>
                </a:solidFill>
                <a:latin typeface="Times New Roman" panose="02020603050405020304" pitchFamily="18" charset="0"/>
                <a:cs typeface="Times New Roman" panose="02020603050405020304" pitchFamily="18" charset="0"/>
              </a:rPr>
              <a:t>exercises</a:t>
            </a:r>
            <a:r>
              <a:rPr kumimoji="1" lang="en-US" altLang="zh-CN" sz="2000"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5543494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a:extLst>
              <a:ext uri="{FF2B5EF4-FFF2-40B4-BE49-F238E27FC236}">
                <a16:creationId xmlns:a16="http://schemas.microsoft.com/office/drawing/2014/main" id="{70AC47DD-7CED-B449-B1FA-9FBC26AE3799}"/>
              </a:ext>
            </a:extLst>
          </p:cNvPr>
          <p:cNvSpPr txBox="1"/>
          <p:nvPr/>
        </p:nvSpPr>
        <p:spPr>
          <a:xfrm>
            <a:off x="334108" y="-46476"/>
            <a:ext cx="2032929" cy="584775"/>
          </a:xfrm>
          <a:prstGeom prst="rect">
            <a:avLst/>
          </a:prstGeom>
          <a:noFill/>
        </p:spPr>
        <p:txBody>
          <a:bodyPr wrap="none" rtlCol="0">
            <a:spAutoFit/>
          </a:bodyPr>
          <a:lstStyle/>
          <a:p>
            <a:r>
              <a:rPr kumimoji="1" lang="en-US" altLang="zh-CN" sz="3200" b="1" dirty="0">
                <a:latin typeface="Times New Roman" panose="02020603050405020304" pitchFamily="18" charset="0"/>
                <a:cs typeface="Times New Roman" panose="02020603050405020304" pitchFamily="18" charset="0"/>
              </a:rPr>
              <a:t>Discussion</a:t>
            </a:r>
          </a:p>
        </p:txBody>
      </p:sp>
      <p:sp>
        <p:nvSpPr>
          <p:cNvPr id="9" name="文本框 8">
            <a:extLst>
              <a:ext uri="{FF2B5EF4-FFF2-40B4-BE49-F238E27FC236}">
                <a16:creationId xmlns:a16="http://schemas.microsoft.com/office/drawing/2014/main" id="{E7B6BACC-27EC-D245-A0EF-8FCC4BC71869}"/>
              </a:ext>
            </a:extLst>
          </p:cNvPr>
          <p:cNvSpPr txBox="1"/>
          <p:nvPr/>
        </p:nvSpPr>
        <p:spPr>
          <a:xfrm>
            <a:off x="334108" y="325483"/>
            <a:ext cx="11523784" cy="6555641"/>
          </a:xfrm>
          <a:prstGeom prst="rect">
            <a:avLst/>
          </a:prstGeom>
          <a:noFill/>
        </p:spPr>
        <p:txBody>
          <a:bodyPr wrap="square" rtlCol="0">
            <a:spAutoFit/>
          </a:bodyPr>
          <a:lstStyle/>
          <a:p>
            <a:pPr algn="just"/>
            <a:endParaRPr kumimoji="1" lang="en-US" altLang="zh-CN" sz="20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kumimoji="1" lang="en-US" altLang="zh-CN" sz="2000" dirty="0">
                <a:latin typeface="Times New Roman" panose="02020603050405020304" pitchFamily="18" charset="0"/>
                <a:cs typeface="Times New Roman" panose="02020603050405020304" pitchFamily="18" charset="0"/>
              </a:rPr>
              <a:t>We collected some </a:t>
            </a:r>
            <a:r>
              <a:rPr kumimoji="1" lang="en-US" altLang="zh-CN" sz="2000" dirty="0">
                <a:solidFill>
                  <a:srgbClr val="C00000"/>
                </a:solidFill>
                <a:latin typeface="Times New Roman" panose="02020603050405020304" pitchFamily="18" charset="0"/>
                <a:cs typeface="Times New Roman" panose="02020603050405020304" pitchFamily="18" charset="0"/>
              </a:rPr>
              <a:t>valuable</a:t>
            </a:r>
            <a:r>
              <a:rPr kumimoji="1" lang="zh-CN" altLang="en-US" sz="2000" dirty="0">
                <a:solidFill>
                  <a:srgbClr val="C00000"/>
                </a:solidFill>
                <a:latin typeface="Times New Roman" panose="02020603050405020304" pitchFamily="18" charset="0"/>
                <a:cs typeface="Times New Roman" panose="02020603050405020304" pitchFamily="18" charset="0"/>
              </a:rPr>
              <a:t> </a:t>
            </a:r>
            <a:r>
              <a:rPr kumimoji="1" lang="en-US" altLang="zh-CN" sz="2000" dirty="0">
                <a:solidFill>
                  <a:srgbClr val="C00000"/>
                </a:solidFill>
                <a:latin typeface="Times New Roman" panose="02020603050405020304" pitchFamily="18" charset="0"/>
                <a:cs typeface="Times New Roman" panose="02020603050405020304" pitchFamily="18" charset="0"/>
              </a:rPr>
              <a:t>feedback </a:t>
            </a:r>
            <a:r>
              <a:rPr kumimoji="1" lang="en-US" altLang="zh-CN" sz="2000" dirty="0">
                <a:latin typeface="Times New Roman" panose="02020603050405020304" pitchFamily="18" charset="0"/>
                <a:cs typeface="Times New Roman" panose="02020603050405020304" pitchFamily="18" charset="0"/>
              </a:rPr>
              <a:t>from the participants to improve our prototype system, which mainly includes the following:</a:t>
            </a:r>
          </a:p>
          <a:p>
            <a:pPr algn="just"/>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(1) </a:t>
            </a:r>
            <a:r>
              <a:rPr kumimoji="1" lang="en-US" altLang="zh-CN" sz="2000" dirty="0">
                <a:solidFill>
                  <a:srgbClr val="C00000"/>
                </a:solidFill>
                <a:latin typeface="Times New Roman" panose="02020603050405020304" pitchFamily="18" charset="0"/>
                <a:cs typeface="Times New Roman" panose="02020603050405020304" pitchFamily="18" charset="0"/>
              </a:rPr>
              <a:t>Audio effects </a:t>
            </a:r>
            <a:r>
              <a:rPr kumimoji="1" lang="en-US" altLang="zh-CN" sz="2000" dirty="0">
                <a:latin typeface="Times New Roman" panose="02020603050405020304" pitchFamily="18" charset="0"/>
                <a:cs typeface="Times New Roman" panose="02020603050405020304" pitchFamily="18" charset="0"/>
              </a:rPr>
              <a:t>should be added to make the exergame more entertaining and enjoyable. </a:t>
            </a:r>
          </a:p>
          <a:p>
            <a:pPr algn="just"/>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(2) The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standard pace of Tai Chi exergame </a:t>
            </a:r>
            <a:r>
              <a:rPr kumimoji="1" lang="en-US" altLang="zh-CN" sz="2000" dirty="0">
                <a:solidFill>
                  <a:srgbClr val="C00000"/>
                </a:solidFill>
                <a:latin typeface="Times New Roman" panose="02020603050405020304" pitchFamily="18" charset="0"/>
                <a:cs typeface="Times New Roman" panose="02020603050405020304" pitchFamily="18" charset="0"/>
              </a:rPr>
              <a:t>should slow down and be adjustable by each individual</a:t>
            </a:r>
            <a:r>
              <a:rPr kumimoji="1" lang="en-US" altLang="zh-CN" sz="2000" dirty="0">
                <a:latin typeface="Times New Roman" panose="02020603050405020304" pitchFamily="18" charset="0"/>
                <a:cs typeface="Times New Roman" panose="02020603050405020304" pitchFamily="18" charset="0"/>
              </a:rPr>
              <a:t>. </a:t>
            </a:r>
          </a:p>
          <a:p>
            <a:pPr algn="just"/>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(3) </a:t>
            </a:r>
            <a:r>
              <a:rPr kumimoji="1" lang="en-US" altLang="zh-CN" sz="2000" dirty="0">
                <a:solidFill>
                  <a:srgbClr val="C00000"/>
                </a:solidFill>
                <a:latin typeface="Times New Roman" panose="02020603050405020304" pitchFamily="18" charset="0"/>
                <a:cs typeface="Times New Roman" panose="02020603050405020304" pitchFamily="18" charset="0"/>
              </a:rPr>
              <a:t>The</a:t>
            </a:r>
            <a:r>
              <a:rPr kumimoji="1" lang="zh-CN" altLang="en-US" sz="2000" dirty="0">
                <a:solidFill>
                  <a:srgbClr val="C00000"/>
                </a:solidFill>
                <a:latin typeface="Times New Roman" panose="02020603050405020304" pitchFamily="18" charset="0"/>
                <a:cs typeface="Times New Roman" panose="02020603050405020304" pitchFamily="18" charset="0"/>
              </a:rPr>
              <a:t> </a:t>
            </a:r>
            <a:r>
              <a:rPr kumimoji="1" lang="en-US" altLang="zh-CN" sz="2000" dirty="0">
                <a:solidFill>
                  <a:srgbClr val="C00000"/>
                </a:solidFill>
                <a:latin typeface="Times New Roman" panose="02020603050405020304" pitchFamily="18" charset="0"/>
                <a:cs typeface="Times New Roman" panose="02020603050405020304" pitchFamily="18" charset="0"/>
              </a:rPr>
              <a:t>size of avatar </a:t>
            </a:r>
            <a:r>
              <a:rPr kumimoji="1" lang="en-US" altLang="zh-CN" sz="2000" dirty="0">
                <a:latin typeface="Times New Roman" panose="02020603050405020304" pitchFamily="18" charset="0"/>
                <a:cs typeface="Times New Roman" panose="02020603050405020304" pitchFamily="18" charset="0"/>
              </a:rPr>
              <a:t>should be </a:t>
            </a:r>
            <a:r>
              <a:rPr kumimoji="1" lang="en-US" altLang="zh-CN" sz="2000" dirty="0">
                <a:solidFill>
                  <a:srgbClr val="C00000"/>
                </a:solidFill>
                <a:latin typeface="Times New Roman" panose="02020603050405020304" pitchFamily="18" charset="0"/>
                <a:cs typeface="Times New Roman" panose="02020603050405020304" pitchFamily="18" charset="0"/>
              </a:rPr>
              <a:t>enlarged</a:t>
            </a:r>
            <a:r>
              <a:rPr kumimoji="1" lang="en-US" altLang="zh-CN" sz="2000" dirty="0">
                <a:latin typeface="Times New Roman" panose="02020603050405020304" pitchFamily="18" charset="0"/>
                <a:cs typeface="Times New Roman" panose="02020603050405020304" pitchFamily="18" charset="0"/>
              </a:rPr>
              <a:t> to be seen clearly and </a:t>
            </a:r>
            <a:r>
              <a:rPr kumimoji="1" lang="en-US" altLang="zh-CN" sz="2000" dirty="0">
                <a:solidFill>
                  <a:srgbClr val="C00000"/>
                </a:solidFill>
                <a:latin typeface="Times New Roman" panose="02020603050405020304" pitchFamily="18" charset="0"/>
                <a:cs typeface="Times New Roman" panose="02020603050405020304" pitchFamily="18" charset="0"/>
              </a:rPr>
              <a:t>timely feedback for problematic motions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should be provided.</a:t>
            </a:r>
          </a:p>
          <a:p>
            <a:pPr algn="just"/>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(4) </a:t>
            </a:r>
            <a:r>
              <a:rPr kumimoji="1" lang="en-US" altLang="zh-CN" sz="2000" dirty="0">
                <a:solidFill>
                  <a:srgbClr val="C00000"/>
                </a:solidFill>
                <a:latin typeface="Times New Roman" panose="02020603050405020304" pitchFamily="18" charset="0"/>
                <a:cs typeface="Times New Roman" panose="02020603050405020304" pitchFamily="18" charset="0"/>
              </a:rPr>
              <a:t>social networking functions </a:t>
            </a:r>
            <a:r>
              <a:rPr kumimoji="1" lang="en-US" altLang="zh-CN" sz="2000" dirty="0">
                <a:latin typeface="Times New Roman" panose="02020603050405020304" pitchFamily="18" charset="0"/>
                <a:cs typeface="Times New Roman" panose="02020603050405020304" pitchFamily="18" charset="0"/>
              </a:rPr>
              <a:t>(such as sharing exergaming performance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score with friends) should be further developed.</a:t>
            </a:r>
          </a:p>
          <a:p>
            <a:pPr algn="just"/>
            <a:endParaRPr kumimoji="1" lang="en-US" altLang="zh-CN" sz="20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kumimoji="1" lang="en-US" altLang="zh-CN" sz="2000" dirty="0">
                <a:latin typeface="Times New Roman" panose="02020603050405020304" pitchFamily="18" charset="0"/>
                <a:cs typeface="Times New Roman" panose="02020603050405020304" pitchFamily="18" charset="0"/>
              </a:rPr>
              <a:t>There were </a:t>
            </a:r>
            <a:r>
              <a:rPr kumimoji="1" lang="en-US" altLang="zh-CN" sz="2000" dirty="0">
                <a:solidFill>
                  <a:srgbClr val="C00000"/>
                </a:solidFill>
                <a:latin typeface="Times New Roman" panose="02020603050405020304" pitchFamily="18" charset="0"/>
                <a:cs typeface="Times New Roman" panose="02020603050405020304" pitchFamily="18" charset="0"/>
              </a:rPr>
              <a:t>several limitations </a:t>
            </a:r>
            <a:r>
              <a:rPr kumimoji="1" lang="en-US" altLang="zh-CN" sz="2000" dirty="0">
                <a:latin typeface="Times New Roman" panose="02020603050405020304" pitchFamily="18" charset="0"/>
                <a:cs typeface="Times New Roman" panose="02020603050405020304" pitchFamily="18" charset="0"/>
              </a:rPr>
              <a:t>in the current study:</a:t>
            </a:r>
          </a:p>
          <a:p>
            <a:pPr algn="just"/>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(1) </a:t>
            </a:r>
            <a:r>
              <a:rPr kumimoji="1" lang="en-US" altLang="zh-CN" sz="2000" dirty="0">
                <a:solidFill>
                  <a:srgbClr val="C00000"/>
                </a:solidFill>
                <a:latin typeface="Times New Roman" panose="02020603050405020304" pitchFamily="18" charset="0"/>
                <a:cs typeface="Times New Roman" panose="02020603050405020304" pitchFamily="18" charset="0"/>
              </a:rPr>
              <a:t>the conversion from DTW distance to a</a:t>
            </a:r>
            <a:r>
              <a:rPr kumimoji="1" lang="zh-CN" altLang="en-US" sz="2000" dirty="0">
                <a:solidFill>
                  <a:srgbClr val="C00000"/>
                </a:solidFill>
                <a:latin typeface="Times New Roman" panose="02020603050405020304" pitchFamily="18" charset="0"/>
                <a:cs typeface="Times New Roman" panose="02020603050405020304" pitchFamily="18" charset="0"/>
              </a:rPr>
              <a:t> </a:t>
            </a:r>
            <a:r>
              <a:rPr kumimoji="1" lang="en-US" altLang="zh-CN" sz="2000" dirty="0">
                <a:solidFill>
                  <a:srgbClr val="C00000"/>
                </a:solidFill>
                <a:latin typeface="Times New Roman" panose="02020603050405020304" pitchFamily="18" charset="0"/>
                <a:cs typeface="Times New Roman" panose="02020603050405020304" pitchFamily="18" charset="0"/>
              </a:rPr>
              <a:t>percentage score </a:t>
            </a:r>
            <a:r>
              <a:rPr kumimoji="1" lang="en-US" altLang="zh-CN" sz="2000" dirty="0">
                <a:latin typeface="Times New Roman" panose="02020603050405020304" pitchFamily="18" charset="0"/>
                <a:cs typeface="Times New Roman" panose="02020603050405020304" pitchFamily="18" charset="0"/>
              </a:rPr>
              <a:t>(0-100%) is based on the assumption that the maximum angle difference between</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two corresponding bone vectors is </a:t>
            </a:r>
            <a:r>
              <a:rPr kumimoji="1" lang="en-US" altLang="zh-CN" sz="2000" dirty="0">
                <a:solidFill>
                  <a:srgbClr val="C00000"/>
                </a:solidFill>
                <a:latin typeface="Times New Roman" panose="02020603050405020304" pitchFamily="18" charset="0"/>
                <a:cs typeface="Times New Roman" panose="02020603050405020304" pitchFamily="18" charset="0"/>
              </a:rPr>
              <a:t>90 degrees</a:t>
            </a:r>
            <a:r>
              <a:rPr kumimoji="1" lang="zh-CN" altLang="en-US" sz="2000" dirty="0">
                <a:solidFill>
                  <a:srgbClr val="C00000"/>
                </a:solidFill>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(not always appropriate). </a:t>
            </a:r>
          </a:p>
          <a:p>
            <a:pPr algn="just"/>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(2) </a:t>
            </a:r>
            <a:r>
              <a:rPr kumimoji="1" lang="en-US" altLang="zh-CN" sz="2000" dirty="0">
                <a:solidFill>
                  <a:srgbClr val="C00000"/>
                </a:solidFill>
                <a:latin typeface="Times New Roman" panose="02020603050405020304" pitchFamily="18" charset="0"/>
                <a:cs typeface="Times New Roman" panose="02020603050405020304" pitchFamily="18" charset="0"/>
              </a:rPr>
              <a:t>The rhythm mismatch was not yet considered </a:t>
            </a:r>
            <a:r>
              <a:rPr kumimoji="1" lang="en-US" altLang="zh-CN" sz="2000" dirty="0">
                <a:latin typeface="Times New Roman" panose="02020603050405020304" pitchFamily="18" charset="0"/>
                <a:cs typeface="Times New Roman" panose="02020603050405020304" pitchFamily="18" charset="0"/>
              </a:rPr>
              <a:t>in the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overall performance evaluation. In addition, </a:t>
            </a:r>
            <a:r>
              <a:rPr kumimoji="1" lang="en-US" altLang="zh-CN" sz="2000" dirty="0">
                <a:solidFill>
                  <a:srgbClr val="C00000"/>
                </a:solidFill>
                <a:latin typeface="Times New Roman" panose="02020603050405020304" pitchFamily="18" charset="0"/>
                <a:cs typeface="Times New Roman" panose="02020603050405020304" pitchFamily="18" charset="0"/>
              </a:rPr>
              <a:t>detailed feedback for problematic motions from</a:t>
            </a:r>
            <a:r>
              <a:rPr kumimoji="1" lang="zh-CN" altLang="en-US" sz="2000" dirty="0">
                <a:solidFill>
                  <a:srgbClr val="C00000"/>
                </a:solidFill>
                <a:latin typeface="Times New Roman" panose="02020603050405020304" pitchFamily="18" charset="0"/>
                <a:cs typeface="Times New Roman" panose="02020603050405020304" pitchFamily="18" charset="0"/>
              </a:rPr>
              <a:t> </a:t>
            </a:r>
            <a:r>
              <a:rPr kumimoji="1" lang="en-US" altLang="zh-CN" sz="2000" dirty="0">
                <a:solidFill>
                  <a:srgbClr val="C00000"/>
                </a:solidFill>
                <a:latin typeface="Times New Roman" panose="02020603050405020304" pitchFamily="18" charset="0"/>
                <a:cs typeface="Times New Roman" panose="02020603050405020304" pitchFamily="18" charset="0"/>
              </a:rPr>
              <a:t>certain body parts should be provided to timely inform </a:t>
            </a:r>
            <a:r>
              <a:rPr kumimoji="1" lang="en-US" altLang="zh-CN" sz="2000" dirty="0">
                <a:latin typeface="Times New Roman" panose="02020603050405020304" pitchFamily="18" charset="0"/>
                <a:cs typeface="Times New Roman" panose="02020603050405020304" pitchFamily="18" charset="0"/>
              </a:rPr>
              <a:t>the older individual for</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further improvements in rehabilitation exercises. </a:t>
            </a:r>
          </a:p>
          <a:p>
            <a:pPr algn="just">
              <a:tabLst>
                <a:tab pos="2749550" algn="l"/>
              </a:tabLst>
            </a:pP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(3) </a:t>
            </a:r>
            <a:r>
              <a:rPr kumimoji="1" lang="en-US" altLang="zh-CN" sz="2000" dirty="0">
                <a:solidFill>
                  <a:srgbClr val="C00000"/>
                </a:solidFill>
                <a:latin typeface="Times New Roman" panose="02020603050405020304" pitchFamily="18" charset="0"/>
                <a:cs typeface="Times New Roman" panose="02020603050405020304" pitchFamily="18" charset="0"/>
              </a:rPr>
              <a:t>test it with a large number of older adults at the home environment </a:t>
            </a:r>
            <a:r>
              <a:rPr kumimoji="1" lang="en-US" altLang="zh-CN" sz="2000" dirty="0">
                <a:latin typeface="Times New Roman" panose="02020603050405020304" pitchFamily="18" charset="0"/>
                <a:cs typeface="Times New Roman" panose="02020603050405020304" pitchFamily="18" charset="0"/>
              </a:rPr>
              <a:t>for verifying practicality of the system.</a:t>
            </a:r>
          </a:p>
          <a:p>
            <a:pPr algn="just"/>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(4)</a:t>
            </a:r>
            <a:r>
              <a:rPr kumimoji="1" lang="en-US" altLang="zh-CN" sz="2000" dirty="0">
                <a:solidFill>
                  <a:srgbClr val="C00000"/>
                </a:solidFill>
                <a:latin typeface="Times New Roman" panose="02020603050405020304" pitchFamily="18" charset="0"/>
                <a:cs typeface="Times New Roman" panose="02020603050405020304" pitchFamily="18" charset="0"/>
              </a:rPr>
              <a:t>a single Kinect sensor often generates poor skeleton tracking performance for some rotational motions</a:t>
            </a:r>
            <a:r>
              <a:rPr kumimoji="1" lang="en-US" altLang="zh-CN" sz="2000" dirty="0">
                <a:latin typeface="Times New Roman" panose="02020603050405020304" pitchFamily="18" charset="0"/>
                <a:cs typeface="Times New Roman" panose="02020603050405020304" pitchFamily="18" charset="0"/>
              </a:rPr>
              <a:t> during rehabilitation exercises due to self-occlusion and limited sensing range. Further research on combining data from </a:t>
            </a:r>
            <a:r>
              <a:rPr kumimoji="1" lang="en-US" altLang="zh-CN" sz="2000" dirty="0">
                <a:solidFill>
                  <a:srgbClr val="C00000"/>
                </a:solidFill>
                <a:latin typeface="Times New Roman" panose="02020603050405020304" pitchFamily="18" charset="0"/>
                <a:cs typeface="Times New Roman" panose="02020603050405020304" pitchFamily="18" charset="0"/>
              </a:rPr>
              <a:t>multiple Kinect sensors to achieve more accurate and robust skeleton</a:t>
            </a:r>
            <a:r>
              <a:rPr kumimoji="1" lang="en-US" altLang="zh-CN" sz="2000" dirty="0">
                <a:latin typeface="Times New Roman" panose="02020603050405020304" pitchFamily="18" charset="0"/>
                <a:cs typeface="Times New Roman" panose="02020603050405020304" pitchFamily="18" charset="0"/>
              </a:rPr>
              <a:t> tracking performance is needed. </a:t>
            </a:r>
          </a:p>
        </p:txBody>
      </p:sp>
    </p:spTree>
    <p:extLst>
      <p:ext uri="{BB962C8B-B14F-4D97-AF65-F5344CB8AC3E}">
        <p14:creationId xmlns:p14="http://schemas.microsoft.com/office/powerpoint/2010/main" val="32747178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电脑屏幕的截图&#10;&#10;描述已自动生成">
            <a:extLst>
              <a:ext uri="{FF2B5EF4-FFF2-40B4-BE49-F238E27FC236}">
                <a16:creationId xmlns:a16="http://schemas.microsoft.com/office/drawing/2014/main" id="{2C04BAB7-AFC9-1340-87B1-93C17F9D152E}"/>
              </a:ext>
            </a:extLst>
          </p:cNvPr>
          <p:cNvPicPr>
            <a:picLocks noChangeAspect="1"/>
          </p:cNvPicPr>
          <p:nvPr/>
        </p:nvPicPr>
        <p:blipFill rotWithShape="1">
          <a:blip r:embed="rId2">
            <a:extLst>
              <a:ext uri="{28A0092B-C50C-407E-A947-70E740481C1C}">
                <a14:useLocalDpi xmlns:a14="http://schemas.microsoft.com/office/drawing/2010/main" val="0"/>
              </a:ext>
            </a:extLst>
          </a:blip>
          <a:srcRect t="1939"/>
          <a:stretch/>
        </p:blipFill>
        <p:spPr>
          <a:xfrm>
            <a:off x="2008642" y="146957"/>
            <a:ext cx="8071702" cy="4432517"/>
          </a:xfrm>
          <a:prstGeom prst="rect">
            <a:avLst/>
          </a:prstGeom>
        </p:spPr>
      </p:pic>
      <p:pic>
        <p:nvPicPr>
          <p:cNvPr id="7" name="图片 6" descr="手机屏幕截图&#10;&#10;描述已自动生成">
            <a:extLst>
              <a:ext uri="{FF2B5EF4-FFF2-40B4-BE49-F238E27FC236}">
                <a16:creationId xmlns:a16="http://schemas.microsoft.com/office/drawing/2014/main" id="{381AE883-3FF4-F346-A9C5-B1699F432045}"/>
              </a:ext>
            </a:extLst>
          </p:cNvPr>
          <p:cNvPicPr>
            <a:picLocks noChangeAspect="1"/>
          </p:cNvPicPr>
          <p:nvPr/>
        </p:nvPicPr>
        <p:blipFill rotWithShape="1">
          <a:blip r:embed="rId3">
            <a:extLst>
              <a:ext uri="{28A0092B-C50C-407E-A947-70E740481C1C}">
                <a14:useLocalDpi xmlns:a14="http://schemas.microsoft.com/office/drawing/2010/main" val="0"/>
              </a:ext>
            </a:extLst>
          </a:blip>
          <a:srcRect t="9674" b="4929"/>
          <a:stretch/>
        </p:blipFill>
        <p:spPr>
          <a:xfrm>
            <a:off x="2076688" y="4367303"/>
            <a:ext cx="8147038" cy="2490697"/>
          </a:xfrm>
          <a:prstGeom prst="rect">
            <a:avLst/>
          </a:prstGeom>
        </p:spPr>
      </p:pic>
    </p:spTree>
    <p:extLst>
      <p:ext uri="{BB962C8B-B14F-4D97-AF65-F5344CB8AC3E}">
        <p14:creationId xmlns:p14="http://schemas.microsoft.com/office/powerpoint/2010/main" val="11913679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D5A89C04-9D8C-3A46-81A9-F56ABAD07C45}"/>
              </a:ext>
            </a:extLst>
          </p:cNvPr>
          <p:cNvSpPr/>
          <p:nvPr/>
        </p:nvSpPr>
        <p:spPr>
          <a:xfrm>
            <a:off x="609600" y="276165"/>
            <a:ext cx="10972800" cy="584775"/>
          </a:xfrm>
          <a:prstGeom prst="rect">
            <a:avLst/>
          </a:prstGeom>
        </p:spPr>
        <p:txBody>
          <a:bodyPr wrap="square">
            <a:spAutoFit/>
          </a:bodyPr>
          <a:lstStyle/>
          <a:p>
            <a:r>
              <a:rPr lang="en-US" altLang="zh-CN" sz="3200" b="1" dirty="0">
                <a:latin typeface="SimSun" panose="02010600030101010101" pitchFamily="2" charset="-122"/>
                <a:ea typeface="SimSun" panose="02010600030101010101" pitchFamily="2" charset="-122"/>
                <a:cs typeface="Times New Roman" panose="02020603050405020304" pitchFamily="18" charset="0"/>
              </a:rPr>
              <a:t>1.</a:t>
            </a:r>
            <a:r>
              <a:rPr lang="zh-CN" altLang="en-US" sz="3200" b="1" dirty="0">
                <a:latin typeface="SimSun" panose="02010600030101010101" pitchFamily="2" charset="-122"/>
                <a:ea typeface="SimSun" panose="02010600030101010101" pitchFamily="2" charset="-122"/>
                <a:cs typeface="Times New Roman" panose="02020603050405020304" pitchFamily="18" charset="0"/>
              </a:rPr>
              <a:t> 可以加一些动态的场景（广场舞、太极）朋友圈分享</a:t>
            </a:r>
            <a:endParaRPr lang="en-US" altLang="zh-CN" sz="3200" dirty="0">
              <a:latin typeface="SimSun" panose="02010600030101010101" pitchFamily="2" charset="-122"/>
              <a:ea typeface="SimSun" panose="02010600030101010101" pitchFamily="2" charset="-122"/>
              <a:cs typeface="Times New Roman" panose="02020603050405020304" pitchFamily="18" charset="0"/>
            </a:endParaRPr>
          </a:p>
        </p:txBody>
      </p:sp>
      <p:sp>
        <p:nvSpPr>
          <p:cNvPr id="3" name="矩形 2">
            <a:extLst>
              <a:ext uri="{FF2B5EF4-FFF2-40B4-BE49-F238E27FC236}">
                <a16:creationId xmlns:a16="http://schemas.microsoft.com/office/drawing/2014/main" id="{7FE7C8A9-E31A-D443-86B6-F3DB9265A9A4}"/>
              </a:ext>
            </a:extLst>
          </p:cNvPr>
          <p:cNvSpPr/>
          <p:nvPr/>
        </p:nvSpPr>
        <p:spPr>
          <a:xfrm>
            <a:off x="609600" y="4950619"/>
            <a:ext cx="10972800" cy="1631216"/>
          </a:xfrm>
          <a:prstGeom prst="rect">
            <a:avLst/>
          </a:prstGeom>
        </p:spPr>
        <p:txBody>
          <a:bodyPr wrap="square">
            <a:spAutoFit/>
          </a:bodyPr>
          <a:lstStyle/>
          <a:p>
            <a:r>
              <a:rPr lang="en-US" altLang="zh-CN" sz="3200" b="1" dirty="0">
                <a:latin typeface="Times New Roman" panose="02020603050405020304" pitchFamily="18" charset="0"/>
                <a:ea typeface="SimSun" panose="02010600030101010101" pitchFamily="2" charset="-122"/>
                <a:cs typeface="Times New Roman" panose="02020603050405020304" pitchFamily="18" charset="0"/>
              </a:rPr>
              <a:t>2.</a:t>
            </a:r>
            <a:r>
              <a:rPr lang="zh-CN" altLang="en-US" sz="3200" b="1" dirty="0">
                <a:latin typeface="Times New Roman" panose="02020603050405020304" pitchFamily="18" charset="0"/>
                <a:ea typeface="SimSun" panose="02010600030101010101" pitchFamily="2" charset="-122"/>
                <a:cs typeface="Times New Roman" panose="02020603050405020304" pitchFamily="18" charset="0"/>
              </a:rPr>
              <a:t> 用多个</a:t>
            </a:r>
            <a:r>
              <a:rPr lang="en-US" altLang="zh-CN" sz="3200" b="1" dirty="0">
                <a:latin typeface="Times New Roman" panose="02020603050405020304" pitchFamily="18" charset="0"/>
                <a:ea typeface="SimSun" panose="02010600030101010101" pitchFamily="2" charset="-122"/>
                <a:cs typeface="Times New Roman" panose="02020603050405020304" pitchFamily="18" charset="0"/>
              </a:rPr>
              <a:t>Kinect</a:t>
            </a:r>
            <a:r>
              <a:rPr lang="zh-CN" altLang="en-US" sz="3200" b="1" dirty="0">
                <a:latin typeface="Times New Roman" panose="02020603050405020304" pitchFamily="18" charset="0"/>
                <a:ea typeface="SimSun" panose="02010600030101010101" pitchFamily="2" charset="-122"/>
                <a:cs typeface="Times New Roman" panose="02020603050405020304" pitchFamily="18" charset="0"/>
              </a:rPr>
              <a:t>体感摄像头实现真正</a:t>
            </a:r>
            <a:r>
              <a:rPr lang="en-US" altLang="zh-CN" sz="3200" b="1" dirty="0">
                <a:latin typeface="Times New Roman" panose="02020603050405020304" pitchFamily="18" charset="0"/>
                <a:ea typeface="SimSun" panose="02010600030101010101" pitchFamily="2" charset="-122"/>
                <a:cs typeface="Times New Roman" panose="02020603050405020304" pitchFamily="18" charset="0"/>
              </a:rPr>
              <a:t>360</a:t>
            </a:r>
            <a:r>
              <a:rPr lang="zh-CN" altLang="en-US" sz="3200" b="1" dirty="0">
                <a:latin typeface="Times New Roman" panose="02020603050405020304" pitchFamily="18" charset="0"/>
                <a:ea typeface="SimSun" panose="02010600030101010101" pitchFamily="2" charset="-122"/>
                <a:cs typeface="Times New Roman" panose="02020603050405020304" pitchFamily="18" charset="0"/>
              </a:rPr>
              <a:t>度运动捕捉系统</a:t>
            </a:r>
            <a:endParaRPr lang="en-US" altLang="zh-CN" sz="3200" b="1" dirty="0">
              <a:latin typeface="Times New Roman" panose="02020603050405020304" pitchFamily="18" charset="0"/>
              <a:ea typeface="SimSun" panose="02010600030101010101" pitchFamily="2" charset="-122"/>
              <a:cs typeface="Times New Roman" panose="02020603050405020304" pitchFamily="18" charset="0"/>
            </a:endParaRPr>
          </a:p>
          <a:p>
            <a:r>
              <a:rPr lang="zh-CN" altLang="en-US" sz="3200" b="1" dirty="0">
                <a:latin typeface="Times New Roman" panose="02020603050405020304" pitchFamily="18" charset="0"/>
                <a:ea typeface="SimSun" panose="02010600030101010101" pitchFamily="2" charset="-122"/>
                <a:cs typeface="Times New Roman" panose="02020603050405020304" pitchFamily="18" charset="0"/>
              </a:rPr>
              <a:t>（三个体感摄像头间隔</a:t>
            </a:r>
            <a:r>
              <a:rPr lang="en-US" altLang="zh-CN" sz="3200" b="1" dirty="0">
                <a:latin typeface="Times New Roman" panose="02020603050405020304" pitchFamily="18" charset="0"/>
                <a:ea typeface="SimSun" panose="02010600030101010101" pitchFamily="2" charset="-122"/>
                <a:cs typeface="Times New Roman" panose="02020603050405020304" pitchFamily="18" charset="0"/>
              </a:rPr>
              <a:t>120</a:t>
            </a:r>
            <a:r>
              <a:rPr lang="zh-CN" altLang="en-US" sz="3200" b="1" dirty="0">
                <a:latin typeface="Times New Roman" panose="02020603050405020304" pitchFamily="18" charset="0"/>
                <a:ea typeface="SimSun" panose="02010600030101010101" pitchFamily="2" charset="-122"/>
                <a:cs typeface="Times New Roman" panose="02020603050405020304" pitchFamily="18" charset="0"/>
              </a:rPr>
              <a:t>度）</a:t>
            </a:r>
            <a:endParaRPr lang="en-US" altLang="zh-CN" sz="3200" b="1" dirty="0">
              <a:latin typeface="Times New Roman" panose="02020603050405020304" pitchFamily="18" charset="0"/>
              <a:ea typeface="SimSun" panose="02010600030101010101" pitchFamily="2" charset="-122"/>
              <a:cs typeface="Times New Roman" panose="02020603050405020304" pitchFamily="18" charset="0"/>
            </a:endParaRPr>
          </a:p>
          <a:p>
            <a:pPr latinLnBrk="1"/>
            <a:r>
              <a:rPr lang="en-US" altLang="zh-CN" dirty="0">
                <a:latin typeface="Times New Roman" panose="02020603050405020304" pitchFamily="18" charset="0"/>
                <a:ea typeface="SimSun" panose="02010600030101010101" pitchFamily="2" charset="-122"/>
                <a:cs typeface="Times New Roman" panose="02020603050405020304" pitchFamily="18" charset="0"/>
                <a:hlinkClick r:id="rId2"/>
              </a:rPr>
              <a:t>https://blog.csdn.net/artgolf/article/details/83104268</a:t>
            </a:r>
            <a:endParaRPr lang="en-US" altLang="zh-CN" dirty="0">
              <a:latin typeface="Times New Roman" panose="02020603050405020304" pitchFamily="18" charset="0"/>
              <a:ea typeface="SimSun" panose="02010600030101010101" pitchFamily="2" charset="-122"/>
              <a:cs typeface="Times New Roman" panose="02020603050405020304" pitchFamily="18" charset="0"/>
            </a:endParaRPr>
          </a:p>
          <a:p>
            <a:pPr latinLnBrk="1"/>
            <a:r>
              <a:rPr lang="en-US" altLang="zh-CN" dirty="0">
                <a:latin typeface="Times New Roman" panose="02020603050405020304" pitchFamily="18" charset="0"/>
                <a:ea typeface="SimSun" panose="02010600030101010101" pitchFamily="2" charset="-122"/>
                <a:cs typeface="Times New Roman" panose="02020603050405020304" pitchFamily="18" charset="0"/>
                <a:hlinkClick r:id="rId3"/>
              </a:rPr>
              <a:t>http://www.mesh-online.net/mocap.html</a:t>
            </a:r>
            <a:endParaRPr lang="en-US" altLang="zh-CN" b="1" dirty="0">
              <a:solidFill>
                <a:srgbClr val="222226"/>
              </a:solidFill>
              <a:latin typeface="Times New Roman" panose="02020603050405020304" pitchFamily="18" charset="0"/>
              <a:ea typeface="SimSun" panose="02010600030101010101" pitchFamily="2" charset="-122"/>
              <a:cs typeface="Times New Roman" panose="02020603050405020304" pitchFamily="18" charset="0"/>
            </a:endParaRPr>
          </a:p>
        </p:txBody>
      </p:sp>
      <p:pic>
        <p:nvPicPr>
          <p:cNvPr id="5" name="图片 4" descr="社交网站的手机截图&#10;&#10;描述已自动生成">
            <a:extLst>
              <a:ext uri="{FF2B5EF4-FFF2-40B4-BE49-F238E27FC236}">
                <a16:creationId xmlns:a16="http://schemas.microsoft.com/office/drawing/2014/main" id="{0795CD10-9AB0-A347-9795-B773982EE8C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24357" y="869817"/>
            <a:ext cx="4571643" cy="4071924"/>
          </a:xfrm>
          <a:prstGeom prst="rect">
            <a:avLst/>
          </a:prstGeom>
        </p:spPr>
      </p:pic>
      <p:pic>
        <p:nvPicPr>
          <p:cNvPr id="7" name="图片 6" descr="手机屏幕截图&#10;&#10;描述已自动生成">
            <a:extLst>
              <a:ext uri="{FF2B5EF4-FFF2-40B4-BE49-F238E27FC236}">
                <a16:creationId xmlns:a16="http://schemas.microsoft.com/office/drawing/2014/main" id="{3F3D4897-6A1E-9E47-8338-2603398D220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48307" y="877499"/>
            <a:ext cx="3671350" cy="4073120"/>
          </a:xfrm>
          <a:prstGeom prst="rect">
            <a:avLst/>
          </a:prstGeom>
        </p:spPr>
      </p:pic>
    </p:spTree>
    <p:extLst>
      <p:ext uri="{BB962C8B-B14F-4D97-AF65-F5344CB8AC3E}">
        <p14:creationId xmlns:p14="http://schemas.microsoft.com/office/powerpoint/2010/main" val="19528903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7BBD4F5E-8100-A746-8748-E24834E00153}"/>
              </a:ext>
            </a:extLst>
          </p:cNvPr>
          <p:cNvSpPr/>
          <p:nvPr/>
        </p:nvSpPr>
        <p:spPr>
          <a:xfrm>
            <a:off x="341313" y="255827"/>
            <a:ext cx="11582400" cy="1508105"/>
          </a:xfrm>
          <a:prstGeom prst="rect">
            <a:avLst/>
          </a:prstGeom>
        </p:spPr>
        <p:txBody>
          <a:bodyPr wrap="square">
            <a:spAutoFit/>
          </a:bodyPr>
          <a:lstStyle/>
          <a:p>
            <a:pPr algn="ctr"/>
            <a:r>
              <a:rPr lang="en-US" altLang="zh-CN" sz="3200" b="1" dirty="0">
                <a:latin typeface="Times New Roman" panose="02020603050405020304" pitchFamily="18" charset="0"/>
                <a:ea typeface="SimSun" panose="02010600030101010101" pitchFamily="2" charset="-122"/>
                <a:cs typeface="Times New Roman" panose="02020603050405020304" pitchFamily="18" charset="0"/>
              </a:rPr>
              <a:t>Dynamic Time Warping</a:t>
            </a:r>
            <a:r>
              <a:rPr lang="zh-CN" altLang="en-US" sz="3200" b="1" dirty="0">
                <a:latin typeface="Times New Roman" panose="02020603050405020304" pitchFamily="18" charset="0"/>
                <a:ea typeface="SimSun" panose="02010600030101010101" pitchFamily="2" charset="-122"/>
                <a:cs typeface="Times New Roman" panose="02020603050405020304" pitchFamily="18" charset="0"/>
              </a:rPr>
              <a:t>（动态时间规整，</a:t>
            </a:r>
            <a:r>
              <a:rPr lang="en-US" altLang="zh-CN" sz="3200" b="1" dirty="0">
                <a:latin typeface="Times New Roman" panose="02020603050405020304" pitchFamily="18" charset="0"/>
                <a:ea typeface="SimSun" panose="02010600030101010101" pitchFamily="2" charset="-122"/>
                <a:cs typeface="Times New Roman" panose="02020603050405020304" pitchFamily="18" charset="0"/>
              </a:rPr>
              <a:t>DTW</a:t>
            </a:r>
            <a:r>
              <a:rPr lang="zh-CN" altLang="en-US" sz="3200" b="1" dirty="0">
                <a:latin typeface="Times New Roman" panose="02020603050405020304" pitchFamily="18" charset="0"/>
                <a:ea typeface="SimSun" panose="02010600030101010101" pitchFamily="2" charset="-122"/>
                <a:cs typeface="Times New Roman" panose="02020603050405020304" pitchFamily="18" charset="0"/>
              </a:rPr>
              <a:t>）</a:t>
            </a:r>
            <a:endParaRPr lang="en-US" altLang="zh-CN" sz="2800" b="1" dirty="0">
              <a:latin typeface="Times New Roman" panose="02020603050405020304" pitchFamily="18" charset="0"/>
              <a:ea typeface="SimSun" panose="02010600030101010101" pitchFamily="2" charset="-122"/>
              <a:cs typeface="Times New Roman" panose="02020603050405020304" pitchFamily="18" charset="0"/>
            </a:endParaRPr>
          </a:p>
          <a:p>
            <a:endParaRPr lang="en-US" altLang="zh-CN" sz="2000" b="1" dirty="0">
              <a:latin typeface="Times New Roman" panose="02020603050405020304" pitchFamily="18" charset="0"/>
              <a:ea typeface="SimSun" panose="02010600030101010101" pitchFamily="2" charset="-122"/>
              <a:cs typeface="Times New Roman" panose="02020603050405020304" pitchFamily="18" charset="0"/>
            </a:endParaRPr>
          </a:p>
          <a:p>
            <a:r>
              <a:rPr lang="zh-CN" altLang="en-US" sz="2000" b="1" dirty="0">
                <a:latin typeface="Times New Roman" panose="02020603050405020304" pitchFamily="18" charset="0"/>
                <a:ea typeface="SimSun" panose="02010600030101010101" pitchFamily="2" charset="-122"/>
                <a:cs typeface="Times New Roman" panose="02020603050405020304" pitchFamily="18" charset="0"/>
              </a:rPr>
              <a:t>目的：把两个代表同一个类型的事物的不同长度序列进行</a:t>
            </a:r>
            <a:r>
              <a:rPr lang="zh-CN" altLang="en-US" sz="2000" b="1" dirty="0">
                <a:solidFill>
                  <a:srgbClr val="C00000"/>
                </a:solidFill>
                <a:latin typeface="Times New Roman" panose="02020603050405020304" pitchFamily="18" charset="0"/>
                <a:ea typeface="SimSun" panose="02010600030101010101" pitchFamily="2" charset="-122"/>
                <a:cs typeface="Times New Roman" panose="02020603050405020304" pitchFamily="18" charset="0"/>
              </a:rPr>
              <a:t>时间上的“对齐”</a:t>
            </a:r>
            <a:r>
              <a:rPr lang="zh-CN" altLang="en-US" sz="2000" b="1" dirty="0">
                <a:latin typeface="Times New Roman" panose="02020603050405020304" pitchFamily="18" charset="0"/>
                <a:ea typeface="SimSun" panose="02010600030101010101" pitchFamily="2" charset="-122"/>
                <a:cs typeface="Times New Roman" panose="02020603050405020304" pitchFamily="18" charset="0"/>
              </a:rPr>
              <a:t>。比如在语音识别中，同一个字母不同的人发音，长短和音调不同，但是信号是肯定相似的，只是在时间上不对齐。</a:t>
            </a:r>
            <a:endParaRPr lang="en-US" altLang="zh-CN" sz="2000" b="1" dirty="0">
              <a:latin typeface="Times New Roman" panose="02020603050405020304" pitchFamily="18" charset="0"/>
              <a:ea typeface="SimSun" panose="02010600030101010101" pitchFamily="2" charset="-122"/>
              <a:cs typeface="Times New Roman" panose="02020603050405020304" pitchFamily="18" charset="0"/>
            </a:endParaRPr>
          </a:p>
        </p:txBody>
      </p:sp>
      <p:pic>
        <p:nvPicPr>
          <p:cNvPr id="6" name="图片 5">
            <a:extLst>
              <a:ext uri="{FF2B5EF4-FFF2-40B4-BE49-F238E27FC236}">
                <a16:creationId xmlns:a16="http://schemas.microsoft.com/office/drawing/2014/main" id="{F912ACE5-36B9-A94A-BACC-697B833FC468}"/>
              </a:ext>
            </a:extLst>
          </p:cNvPr>
          <p:cNvPicPr>
            <a:picLocks noChangeAspect="1"/>
          </p:cNvPicPr>
          <p:nvPr/>
        </p:nvPicPr>
        <p:blipFill>
          <a:blip r:embed="rId2"/>
          <a:stretch>
            <a:fillRect/>
          </a:stretch>
        </p:blipFill>
        <p:spPr>
          <a:xfrm>
            <a:off x="341313" y="1822638"/>
            <a:ext cx="2214218" cy="2861994"/>
          </a:xfrm>
          <a:prstGeom prst="rect">
            <a:avLst/>
          </a:prstGeom>
        </p:spPr>
      </p:pic>
      <p:pic>
        <p:nvPicPr>
          <p:cNvPr id="7" name="图片 6">
            <a:extLst>
              <a:ext uri="{FF2B5EF4-FFF2-40B4-BE49-F238E27FC236}">
                <a16:creationId xmlns:a16="http://schemas.microsoft.com/office/drawing/2014/main" id="{BAA42660-C357-E842-8093-52F8C6C84449}"/>
              </a:ext>
            </a:extLst>
          </p:cNvPr>
          <p:cNvPicPr>
            <a:picLocks noChangeAspect="1"/>
          </p:cNvPicPr>
          <p:nvPr/>
        </p:nvPicPr>
        <p:blipFill>
          <a:blip r:embed="rId3"/>
          <a:stretch>
            <a:fillRect/>
          </a:stretch>
        </p:blipFill>
        <p:spPr>
          <a:xfrm>
            <a:off x="3040658" y="1818750"/>
            <a:ext cx="2223367" cy="2861994"/>
          </a:xfrm>
          <a:prstGeom prst="rect">
            <a:avLst/>
          </a:prstGeom>
        </p:spPr>
      </p:pic>
      <p:pic>
        <p:nvPicPr>
          <p:cNvPr id="8" name="图片 7">
            <a:extLst>
              <a:ext uri="{FF2B5EF4-FFF2-40B4-BE49-F238E27FC236}">
                <a16:creationId xmlns:a16="http://schemas.microsoft.com/office/drawing/2014/main" id="{04C94D07-2E3F-7548-8DCC-AB91EE5606A8}"/>
              </a:ext>
            </a:extLst>
          </p:cNvPr>
          <p:cNvPicPr>
            <a:picLocks noChangeAspect="1"/>
          </p:cNvPicPr>
          <p:nvPr/>
        </p:nvPicPr>
        <p:blipFill>
          <a:blip r:embed="rId4"/>
          <a:stretch>
            <a:fillRect/>
          </a:stretch>
        </p:blipFill>
        <p:spPr>
          <a:xfrm>
            <a:off x="5749152" y="1818750"/>
            <a:ext cx="2216872" cy="2861994"/>
          </a:xfrm>
          <a:prstGeom prst="rect">
            <a:avLst/>
          </a:prstGeom>
        </p:spPr>
      </p:pic>
      <p:sp>
        <p:nvSpPr>
          <p:cNvPr id="9" name="矩形 8">
            <a:extLst>
              <a:ext uri="{FF2B5EF4-FFF2-40B4-BE49-F238E27FC236}">
                <a16:creationId xmlns:a16="http://schemas.microsoft.com/office/drawing/2014/main" id="{F03A699D-C83D-CC41-8DA3-794ED2B1BFCD}"/>
              </a:ext>
            </a:extLst>
          </p:cNvPr>
          <p:cNvSpPr/>
          <p:nvPr/>
        </p:nvSpPr>
        <p:spPr>
          <a:xfrm>
            <a:off x="3422013" y="5133913"/>
            <a:ext cx="1460656" cy="369332"/>
          </a:xfrm>
          <a:prstGeom prst="rect">
            <a:avLst/>
          </a:prstGeom>
        </p:spPr>
        <p:txBody>
          <a:bodyPr wrap="none">
            <a:spAutoFit/>
          </a:bodyPr>
          <a:lstStyle/>
          <a:p>
            <a:r>
              <a:rPr lang="zh-CN" altLang="en-US" b="1" dirty="0">
                <a:latin typeface="SimSun" panose="02010600030101010101" pitchFamily="2" charset="-122"/>
                <a:ea typeface="SimSun" panose="02010600030101010101" pitchFamily="2" charset="-122"/>
              </a:rPr>
              <a:t>距离之和：</a:t>
            </a:r>
            <a:r>
              <a:rPr lang="en-US" altLang="zh-CN" b="1" dirty="0">
                <a:latin typeface="SimSun" panose="02010600030101010101" pitchFamily="2" charset="-122"/>
                <a:ea typeface="SimSun" panose="02010600030101010101" pitchFamily="2" charset="-122"/>
              </a:rPr>
              <a:t>6</a:t>
            </a:r>
            <a:endParaRPr lang="zh-CN" altLang="en-US" b="1" dirty="0">
              <a:latin typeface="SimSun" panose="02010600030101010101" pitchFamily="2" charset="-122"/>
              <a:ea typeface="SimSun" panose="02010600030101010101" pitchFamily="2" charset="-122"/>
            </a:endParaRPr>
          </a:p>
        </p:txBody>
      </p:sp>
      <p:sp>
        <p:nvSpPr>
          <p:cNvPr id="10" name="矩形 9">
            <a:extLst>
              <a:ext uri="{FF2B5EF4-FFF2-40B4-BE49-F238E27FC236}">
                <a16:creationId xmlns:a16="http://schemas.microsoft.com/office/drawing/2014/main" id="{94E7642A-A009-304E-B2A9-661362936CB5}"/>
              </a:ext>
            </a:extLst>
          </p:cNvPr>
          <p:cNvSpPr/>
          <p:nvPr/>
        </p:nvSpPr>
        <p:spPr>
          <a:xfrm>
            <a:off x="6132513" y="5133913"/>
            <a:ext cx="1463862" cy="369332"/>
          </a:xfrm>
          <a:prstGeom prst="rect">
            <a:avLst/>
          </a:prstGeom>
        </p:spPr>
        <p:txBody>
          <a:bodyPr wrap="none">
            <a:spAutoFit/>
          </a:bodyPr>
          <a:lstStyle/>
          <a:p>
            <a:r>
              <a:rPr lang="zh-CN" altLang="en-US" b="1" dirty="0">
                <a:latin typeface="SimSun" panose="02010600030101010101" pitchFamily="2" charset="-122"/>
                <a:ea typeface="SimSun" panose="02010600030101010101" pitchFamily="2" charset="-122"/>
              </a:rPr>
              <a:t>距离之和：</a:t>
            </a:r>
            <a:r>
              <a:rPr lang="en-US" altLang="zh-CN" b="1" dirty="0">
                <a:latin typeface="SimSun" panose="02010600030101010101" pitchFamily="2" charset="-122"/>
                <a:ea typeface="SimSun" panose="02010600030101010101" pitchFamily="2" charset="-122"/>
              </a:rPr>
              <a:t>0</a:t>
            </a:r>
            <a:endParaRPr lang="zh-CN" altLang="en-US" b="1" dirty="0">
              <a:latin typeface="SimSun" panose="02010600030101010101" pitchFamily="2" charset="-122"/>
              <a:ea typeface="SimSun" panose="02010600030101010101" pitchFamily="2" charset="-122"/>
            </a:endParaRPr>
          </a:p>
        </p:txBody>
      </p:sp>
      <p:pic>
        <p:nvPicPr>
          <p:cNvPr id="11" name="图片 10">
            <a:extLst>
              <a:ext uri="{FF2B5EF4-FFF2-40B4-BE49-F238E27FC236}">
                <a16:creationId xmlns:a16="http://schemas.microsoft.com/office/drawing/2014/main" id="{C48D0808-8736-4049-9A83-95E611861014}"/>
              </a:ext>
            </a:extLst>
          </p:cNvPr>
          <p:cNvPicPr>
            <a:picLocks noChangeAspect="1"/>
          </p:cNvPicPr>
          <p:nvPr/>
        </p:nvPicPr>
        <p:blipFill>
          <a:blip r:embed="rId5"/>
          <a:stretch>
            <a:fillRect/>
          </a:stretch>
        </p:blipFill>
        <p:spPr>
          <a:xfrm>
            <a:off x="8879574" y="1767523"/>
            <a:ext cx="2373004" cy="2436794"/>
          </a:xfrm>
          <a:prstGeom prst="rect">
            <a:avLst/>
          </a:prstGeom>
        </p:spPr>
      </p:pic>
      <p:sp>
        <p:nvSpPr>
          <p:cNvPr id="12" name="矩形 11">
            <a:extLst>
              <a:ext uri="{FF2B5EF4-FFF2-40B4-BE49-F238E27FC236}">
                <a16:creationId xmlns:a16="http://schemas.microsoft.com/office/drawing/2014/main" id="{4CCA09CA-0D2D-A742-A2A7-331D4051486B}"/>
              </a:ext>
            </a:extLst>
          </p:cNvPr>
          <p:cNvSpPr/>
          <p:nvPr/>
        </p:nvSpPr>
        <p:spPr>
          <a:xfrm>
            <a:off x="3136678" y="4782909"/>
            <a:ext cx="2031325" cy="369332"/>
          </a:xfrm>
          <a:prstGeom prst="rect">
            <a:avLst/>
          </a:prstGeom>
        </p:spPr>
        <p:txBody>
          <a:bodyPr wrap="none">
            <a:spAutoFit/>
          </a:bodyPr>
          <a:lstStyle/>
          <a:p>
            <a:pPr algn="ctr"/>
            <a:r>
              <a:rPr lang="zh-CN" altLang="en-US" b="1" dirty="0">
                <a:solidFill>
                  <a:srgbClr val="1A1A1A"/>
                </a:solidFill>
                <a:latin typeface="SimSun" panose="02010600030101010101" pitchFamily="2" charset="-122"/>
                <a:ea typeface="SimSun" panose="02010600030101010101" pitchFamily="2" charset="-122"/>
              </a:rPr>
              <a:t>传统欧几里得距离</a:t>
            </a:r>
            <a:endParaRPr lang="zh-CN" altLang="en-US" b="1" dirty="0">
              <a:latin typeface="SimSun" panose="02010600030101010101" pitchFamily="2" charset="-122"/>
              <a:ea typeface="SimSun" panose="02010600030101010101" pitchFamily="2" charset="-122"/>
            </a:endParaRPr>
          </a:p>
        </p:txBody>
      </p:sp>
      <p:sp>
        <p:nvSpPr>
          <p:cNvPr id="13" name="矩形 12">
            <a:extLst>
              <a:ext uri="{FF2B5EF4-FFF2-40B4-BE49-F238E27FC236}">
                <a16:creationId xmlns:a16="http://schemas.microsoft.com/office/drawing/2014/main" id="{D06A76AE-73D4-0249-898B-D03EAB91BDF6}"/>
              </a:ext>
            </a:extLst>
          </p:cNvPr>
          <p:cNvSpPr/>
          <p:nvPr/>
        </p:nvSpPr>
        <p:spPr>
          <a:xfrm>
            <a:off x="6257105" y="4785274"/>
            <a:ext cx="1200971" cy="369332"/>
          </a:xfrm>
          <a:prstGeom prst="rect">
            <a:avLst/>
          </a:prstGeom>
        </p:spPr>
        <p:txBody>
          <a:bodyPr wrap="none">
            <a:spAutoFit/>
          </a:bodyPr>
          <a:lstStyle/>
          <a:p>
            <a:pPr algn="ctr"/>
            <a:r>
              <a:rPr lang="en-US" altLang="zh-CN" b="1" dirty="0">
                <a:solidFill>
                  <a:srgbClr val="1A1A1A"/>
                </a:solidFill>
                <a:latin typeface="Times New Roman" panose="02020603050405020304" pitchFamily="18" charset="0"/>
                <a:ea typeface="SimSun" panose="02010600030101010101" pitchFamily="2" charset="-122"/>
                <a:cs typeface="Times New Roman" panose="02020603050405020304" pitchFamily="18" charset="0"/>
              </a:rPr>
              <a:t>DTW</a:t>
            </a:r>
            <a:r>
              <a:rPr lang="zh-CN" altLang="en-US" b="1" dirty="0">
                <a:solidFill>
                  <a:srgbClr val="1A1A1A"/>
                </a:solidFill>
                <a:latin typeface="Times New Roman" panose="02020603050405020304" pitchFamily="18" charset="0"/>
                <a:ea typeface="SimSun" panose="02010600030101010101" pitchFamily="2" charset="-122"/>
                <a:cs typeface="Times New Roman" panose="02020603050405020304" pitchFamily="18" charset="0"/>
              </a:rPr>
              <a:t>对应</a:t>
            </a:r>
            <a:endParaRPr lang="zh-CN" altLang="en-US" b="1" dirty="0">
              <a:latin typeface="Times New Roman" panose="02020603050405020304" pitchFamily="18" charset="0"/>
              <a:ea typeface="SimSun" panose="02010600030101010101" pitchFamily="2" charset="-122"/>
              <a:cs typeface="Times New Roman" panose="02020603050405020304" pitchFamily="18" charset="0"/>
            </a:endParaRPr>
          </a:p>
        </p:txBody>
      </p:sp>
      <p:sp>
        <p:nvSpPr>
          <p:cNvPr id="14" name="矩形 13">
            <a:extLst>
              <a:ext uri="{FF2B5EF4-FFF2-40B4-BE49-F238E27FC236}">
                <a16:creationId xmlns:a16="http://schemas.microsoft.com/office/drawing/2014/main" id="{5A03ACD1-282C-3247-B77F-6ACABF841036}"/>
              </a:ext>
            </a:extLst>
          </p:cNvPr>
          <p:cNvSpPr/>
          <p:nvPr/>
        </p:nvSpPr>
        <p:spPr>
          <a:xfrm>
            <a:off x="3422013" y="5473005"/>
            <a:ext cx="1346579" cy="1384995"/>
          </a:xfrm>
          <a:prstGeom prst="rect">
            <a:avLst/>
          </a:prstGeom>
        </p:spPr>
        <p:txBody>
          <a:bodyPr wrap="square">
            <a:spAutoFit/>
          </a:bodyPr>
          <a:lstStyle/>
          <a:p>
            <a:pPr algn="ctr"/>
            <a:r>
              <a:rPr lang="en-US" altLang="zh-CN" sz="1400" dirty="0">
                <a:solidFill>
                  <a:srgbClr val="1A1A1A"/>
                </a:solidFill>
                <a:latin typeface="Times New Roman" panose="02020603050405020304" pitchFamily="18" charset="0"/>
                <a:cs typeface="Times New Roman" panose="02020603050405020304" pitchFamily="18" charset="0"/>
              </a:rPr>
              <a:t>A(1)-B(1)</a:t>
            </a:r>
          </a:p>
          <a:p>
            <a:pPr algn="ctr"/>
            <a:r>
              <a:rPr lang="en-US" altLang="zh-CN" sz="1400" dirty="0">
                <a:solidFill>
                  <a:srgbClr val="1A1A1A"/>
                </a:solidFill>
                <a:latin typeface="Times New Roman" panose="02020603050405020304" pitchFamily="18" charset="0"/>
                <a:cs typeface="Times New Roman" panose="02020603050405020304" pitchFamily="18" charset="0"/>
              </a:rPr>
              <a:t>A(2)-B(2)</a:t>
            </a:r>
          </a:p>
          <a:p>
            <a:pPr algn="ctr"/>
            <a:r>
              <a:rPr lang="en-US" altLang="zh-CN" sz="1400" dirty="0">
                <a:solidFill>
                  <a:srgbClr val="1A1A1A"/>
                </a:solidFill>
                <a:latin typeface="Times New Roman" panose="02020603050405020304" pitchFamily="18" charset="0"/>
                <a:cs typeface="Times New Roman" panose="02020603050405020304" pitchFamily="18" charset="0"/>
              </a:rPr>
              <a:t>A(3)-B(3)</a:t>
            </a:r>
          </a:p>
          <a:p>
            <a:pPr algn="ctr"/>
            <a:r>
              <a:rPr lang="en-US" altLang="zh-CN" sz="1400" dirty="0">
                <a:solidFill>
                  <a:srgbClr val="1A1A1A"/>
                </a:solidFill>
                <a:latin typeface="Times New Roman" panose="02020603050405020304" pitchFamily="18" charset="0"/>
                <a:cs typeface="Times New Roman" panose="02020603050405020304" pitchFamily="18" charset="0"/>
              </a:rPr>
              <a:t>A(4)-B(4)</a:t>
            </a:r>
          </a:p>
          <a:p>
            <a:pPr algn="ctr"/>
            <a:r>
              <a:rPr lang="en-US" altLang="zh-CN" sz="1400" dirty="0">
                <a:solidFill>
                  <a:srgbClr val="1A1A1A"/>
                </a:solidFill>
                <a:latin typeface="Times New Roman" panose="02020603050405020304" pitchFamily="18" charset="0"/>
                <a:cs typeface="Times New Roman" panose="02020603050405020304" pitchFamily="18" charset="0"/>
              </a:rPr>
              <a:t>A(5)-B(5)</a:t>
            </a:r>
          </a:p>
          <a:p>
            <a:pPr algn="ctr"/>
            <a:r>
              <a:rPr lang="en-US" altLang="zh-CN" sz="1400" dirty="0">
                <a:solidFill>
                  <a:srgbClr val="1A1A1A"/>
                </a:solidFill>
                <a:latin typeface="Times New Roman" panose="02020603050405020304" pitchFamily="18" charset="0"/>
                <a:cs typeface="Times New Roman" panose="02020603050405020304" pitchFamily="18" charset="0"/>
              </a:rPr>
              <a:t>A(6)-B(6)</a:t>
            </a:r>
          </a:p>
        </p:txBody>
      </p:sp>
      <p:sp>
        <p:nvSpPr>
          <p:cNvPr id="15" name="矩形 14">
            <a:extLst>
              <a:ext uri="{FF2B5EF4-FFF2-40B4-BE49-F238E27FC236}">
                <a16:creationId xmlns:a16="http://schemas.microsoft.com/office/drawing/2014/main" id="{F4CD0A2D-48AE-C446-A97F-D2F657878E94}"/>
              </a:ext>
            </a:extLst>
          </p:cNvPr>
          <p:cNvSpPr/>
          <p:nvPr/>
        </p:nvSpPr>
        <p:spPr>
          <a:xfrm>
            <a:off x="5915893" y="5688448"/>
            <a:ext cx="1883389" cy="954107"/>
          </a:xfrm>
          <a:prstGeom prst="rect">
            <a:avLst/>
          </a:prstGeom>
        </p:spPr>
        <p:txBody>
          <a:bodyPr wrap="square">
            <a:spAutoFit/>
          </a:bodyPr>
          <a:lstStyle/>
          <a:p>
            <a:pPr algn="ctr"/>
            <a:r>
              <a:rPr lang="en-US" altLang="zh-CN" sz="1400" dirty="0">
                <a:solidFill>
                  <a:srgbClr val="1A1A1A"/>
                </a:solidFill>
                <a:latin typeface="Times New Roman" panose="02020603050405020304" pitchFamily="18" charset="0"/>
                <a:cs typeface="Times New Roman" panose="02020603050405020304" pitchFamily="18" charset="0"/>
              </a:rPr>
              <a:t>A(1)A(2)-B(1)</a:t>
            </a:r>
          </a:p>
          <a:p>
            <a:pPr algn="ctr"/>
            <a:r>
              <a:rPr lang="en-US" altLang="zh-CN" sz="1400" dirty="0">
                <a:solidFill>
                  <a:srgbClr val="1A1A1A"/>
                </a:solidFill>
                <a:latin typeface="Times New Roman" panose="02020603050405020304" pitchFamily="18" charset="0"/>
                <a:cs typeface="Times New Roman" panose="02020603050405020304" pitchFamily="18" charset="0"/>
              </a:rPr>
              <a:t>A(3)A(4)-B(2)</a:t>
            </a:r>
          </a:p>
          <a:p>
            <a:pPr algn="ctr"/>
            <a:r>
              <a:rPr lang="en-US" altLang="zh-CN" sz="1400" dirty="0">
                <a:solidFill>
                  <a:srgbClr val="1A1A1A"/>
                </a:solidFill>
                <a:latin typeface="Times New Roman" panose="02020603050405020304" pitchFamily="18" charset="0"/>
                <a:cs typeface="Times New Roman" panose="02020603050405020304" pitchFamily="18" charset="0"/>
              </a:rPr>
              <a:t>A(5)-B(3)B(4)</a:t>
            </a:r>
          </a:p>
          <a:p>
            <a:pPr algn="ctr"/>
            <a:r>
              <a:rPr lang="en-US" altLang="zh-CN" sz="1400" dirty="0">
                <a:solidFill>
                  <a:srgbClr val="1A1A1A"/>
                </a:solidFill>
                <a:latin typeface="Times New Roman" panose="02020603050405020304" pitchFamily="18" charset="0"/>
                <a:cs typeface="Times New Roman" panose="02020603050405020304" pitchFamily="18" charset="0"/>
              </a:rPr>
              <a:t>A(6)-B(5)B(6)</a:t>
            </a:r>
          </a:p>
        </p:txBody>
      </p:sp>
      <p:sp>
        <p:nvSpPr>
          <p:cNvPr id="16" name="文本框 15">
            <a:extLst>
              <a:ext uri="{FF2B5EF4-FFF2-40B4-BE49-F238E27FC236}">
                <a16:creationId xmlns:a16="http://schemas.microsoft.com/office/drawing/2014/main" id="{C8C83D38-0105-8246-8D2D-C7109C3E0C13}"/>
              </a:ext>
            </a:extLst>
          </p:cNvPr>
          <p:cNvSpPr txBox="1"/>
          <p:nvPr/>
        </p:nvSpPr>
        <p:spPr>
          <a:xfrm>
            <a:off x="1006465" y="4949247"/>
            <a:ext cx="880369" cy="369332"/>
          </a:xfrm>
          <a:prstGeom prst="rect">
            <a:avLst/>
          </a:prstGeom>
          <a:noFill/>
        </p:spPr>
        <p:txBody>
          <a:bodyPr wrap="none" rtlCol="0">
            <a:spAutoFit/>
          </a:bodyPr>
          <a:lstStyle/>
          <a:p>
            <a:r>
              <a:rPr kumimoji="1" lang="zh-CN" altLang="en-US" b="1" dirty="0">
                <a:latin typeface="Times New Roman" panose="02020603050405020304" pitchFamily="18" charset="0"/>
                <a:ea typeface="SimSun" panose="02010600030101010101" pitchFamily="2" charset="-122"/>
                <a:cs typeface="Times New Roman" panose="02020603050405020304" pitchFamily="18" charset="0"/>
              </a:rPr>
              <a:t>字母</a:t>
            </a:r>
            <a:r>
              <a:rPr kumimoji="1" lang="en-US" altLang="zh-CN" b="1" dirty="0">
                <a:latin typeface="Times New Roman" panose="02020603050405020304" pitchFamily="18" charset="0"/>
                <a:ea typeface="SimSun" panose="02010600030101010101" pitchFamily="2" charset="-122"/>
                <a:cs typeface="Times New Roman" panose="02020603050405020304" pitchFamily="18" charset="0"/>
              </a:rPr>
              <a:t>W</a:t>
            </a:r>
            <a:endParaRPr kumimoji="1" lang="zh-CN" altLang="en-US" b="1" dirty="0">
              <a:latin typeface="Times New Roman" panose="02020603050405020304" pitchFamily="18" charset="0"/>
              <a:ea typeface="SimSun" panose="02010600030101010101" pitchFamily="2" charset="-122"/>
              <a:cs typeface="Times New Roman" panose="02020603050405020304" pitchFamily="18" charset="0"/>
            </a:endParaRPr>
          </a:p>
        </p:txBody>
      </p:sp>
      <p:sp>
        <p:nvSpPr>
          <p:cNvPr id="17" name="矩形 16">
            <a:extLst>
              <a:ext uri="{FF2B5EF4-FFF2-40B4-BE49-F238E27FC236}">
                <a16:creationId xmlns:a16="http://schemas.microsoft.com/office/drawing/2014/main" id="{E25B783E-D54C-504F-9AA4-5C7850021BA4}"/>
              </a:ext>
            </a:extLst>
          </p:cNvPr>
          <p:cNvSpPr/>
          <p:nvPr/>
        </p:nvSpPr>
        <p:spPr>
          <a:xfrm>
            <a:off x="8451151" y="4400078"/>
            <a:ext cx="3386253" cy="1015663"/>
          </a:xfrm>
          <a:prstGeom prst="rect">
            <a:avLst/>
          </a:prstGeom>
        </p:spPr>
        <p:txBody>
          <a:bodyPr wrap="square">
            <a:spAutoFit/>
          </a:bodyPr>
          <a:lstStyle/>
          <a:p>
            <a:pPr algn="ctr"/>
            <a:r>
              <a:rPr lang="en-US" altLang="zh-CN" sz="1200" b="1" dirty="0">
                <a:solidFill>
                  <a:srgbClr val="1A1A1A"/>
                </a:solidFill>
                <a:latin typeface="Times New Roman" panose="02020603050405020304" pitchFamily="18" charset="0"/>
                <a:ea typeface="SimSun" panose="02010600030101010101" pitchFamily="2" charset="-122"/>
                <a:cs typeface="Times New Roman" panose="02020603050405020304" pitchFamily="18" charset="0"/>
              </a:rPr>
              <a:t>DTW</a:t>
            </a:r>
            <a:r>
              <a:rPr lang="zh-CN" altLang="en-US" sz="1200" b="1" dirty="0">
                <a:solidFill>
                  <a:srgbClr val="1A1A1A"/>
                </a:solidFill>
                <a:latin typeface="Times New Roman" panose="02020603050405020304" pitchFamily="18" charset="0"/>
                <a:ea typeface="SimSun" panose="02010600030101010101" pitchFamily="2" charset="-122"/>
                <a:cs typeface="Times New Roman" panose="02020603050405020304" pitchFamily="18" charset="0"/>
              </a:rPr>
              <a:t>算法步骤</a:t>
            </a:r>
            <a:endParaRPr lang="en-US" altLang="zh-CN" sz="1200" b="1" dirty="0">
              <a:solidFill>
                <a:srgbClr val="1A1A1A"/>
              </a:solidFill>
              <a:latin typeface="Times New Roman" panose="02020603050405020304" pitchFamily="18" charset="0"/>
              <a:ea typeface="SimSun" panose="02010600030101010101" pitchFamily="2" charset="-122"/>
              <a:cs typeface="Times New Roman" panose="02020603050405020304" pitchFamily="18" charset="0"/>
            </a:endParaRPr>
          </a:p>
          <a:p>
            <a:pPr algn="ctr"/>
            <a:endParaRPr lang="en-US" altLang="zh-CN" sz="1200" b="1" dirty="0">
              <a:solidFill>
                <a:srgbClr val="1A1A1A"/>
              </a:solidFill>
              <a:latin typeface="Times New Roman" panose="02020603050405020304" pitchFamily="18" charset="0"/>
              <a:ea typeface="SimSun" panose="02010600030101010101" pitchFamily="2" charset="-122"/>
              <a:cs typeface="Times New Roman" panose="02020603050405020304" pitchFamily="18" charset="0"/>
            </a:endParaRPr>
          </a:p>
          <a:p>
            <a:pPr>
              <a:buFont typeface="+mj-lt"/>
              <a:buAutoNum type="arabicPeriod"/>
            </a:pPr>
            <a:r>
              <a:rPr lang="zh-CN" altLang="en-US" sz="1200" b="1" dirty="0">
                <a:solidFill>
                  <a:srgbClr val="1A1A1A"/>
                </a:solidFill>
                <a:latin typeface="Times New Roman" panose="02020603050405020304" pitchFamily="18" charset="0"/>
                <a:ea typeface="SimSun" panose="02010600030101010101" pitchFamily="2" charset="-122"/>
                <a:cs typeface="Times New Roman" panose="02020603050405020304" pitchFamily="18" charset="0"/>
              </a:rPr>
              <a:t>计算两个序列各个点之间的距离矩阵。</a:t>
            </a:r>
            <a:endParaRPr lang="zh-CN" altLang="en-US" sz="1200" dirty="0">
              <a:solidFill>
                <a:srgbClr val="1A1A1A"/>
              </a:solidFill>
              <a:latin typeface="Times New Roman" panose="02020603050405020304" pitchFamily="18" charset="0"/>
              <a:ea typeface="SimSun" panose="02010600030101010101" pitchFamily="2" charset="-122"/>
              <a:cs typeface="Times New Roman" panose="02020603050405020304" pitchFamily="18" charset="0"/>
            </a:endParaRPr>
          </a:p>
          <a:p>
            <a:pPr>
              <a:buFont typeface="+mj-lt"/>
              <a:buAutoNum type="arabicPeriod"/>
            </a:pPr>
            <a:r>
              <a:rPr lang="zh-CN" altLang="en-US" sz="1200" b="1" dirty="0">
                <a:solidFill>
                  <a:srgbClr val="1A1A1A"/>
                </a:solidFill>
                <a:latin typeface="Times New Roman" panose="02020603050405020304" pitchFamily="18" charset="0"/>
                <a:ea typeface="SimSun" panose="02010600030101010101" pitchFamily="2" charset="-122"/>
                <a:cs typeface="Times New Roman" panose="02020603050405020304" pitchFamily="18" charset="0"/>
              </a:rPr>
              <a:t>寻找一条从矩阵左上角到右下角的路径，使得路径上的元素和最小。</a:t>
            </a:r>
            <a:endParaRPr lang="zh-CN" altLang="en-US" sz="1200" dirty="0">
              <a:latin typeface="Times New Roman" panose="02020603050405020304" pitchFamily="18" charset="0"/>
              <a:ea typeface="SimSun" panose="02010600030101010101" pitchFamily="2"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8" name="矩形 17">
                <a:extLst>
                  <a:ext uri="{FF2B5EF4-FFF2-40B4-BE49-F238E27FC236}">
                    <a16:creationId xmlns:a16="http://schemas.microsoft.com/office/drawing/2014/main" id="{54FBEEEB-9B55-2044-A1D2-3A596F1B8058}"/>
                  </a:ext>
                </a:extLst>
              </p:cNvPr>
              <p:cNvSpPr/>
              <p:nvPr/>
            </p:nvSpPr>
            <p:spPr>
              <a:xfrm>
                <a:off x="8132618" y="5611503"/>
                <a:ext cx="4059382" cy="692497"/>
              </a:xfrm>
              <a:prstGeom prst="rect">
                <a:avLst/>
              </a:prstGeom>
            </p:spPr>
            <p:txBody>
              <a:bodyPr wrap="square">
                <a:spAutoFit/>
              </a:bodyPr>
              <a:lstStyle/>
              <a:p>
                <a:pPr algn="ctr"/>
                <a:r>
                  <a:rPr lang="zh-CN" altLang="en-US" sz="1200" b="1" dirty="0">
                    <a:solidFill>
                      <a:srgbClr val="1A1A1A"/>
                    </a:solidFill>
                    <a:latin typeface="Times New Roman" panose="02020603050405020304" pitchFamily="18" charset="0"/>
                    <a:ea typeface="SimSun" panose="02010600030101010101" pitchFamily="2" charset="-122"/>
                    <a:cs typeface="Times New Roman" panose="02020603050405020304" pitchFamily="18" charset="0"/>
                  </a:rPr>
                  <a:t>动态规划</a:t>
                </a:r>
                <a:endParaRPr lang="en-US" altLang="zh-CN" sz="1200" b="1" dirty="0">
                  <a:solidFill>
                    <a:srgbClr val="1A1A1A"/>
                  </a:solidFill>
                  <a:latin typeface="Times New Roman" panose="02020603050405020304" pitchFamily="18" charset="0"/>
                  <a:ea typeface="SimSun" panose="02010600030101010101" pitchFamily="2" charset="-122"/>
                  <a:cs typeface="Times New Roman" panose="02020603050405020304" pitchFamily="18" charset="0"/>
                </a:endParaRPr>
              </a:p>
              <a:p>
                <a:r>
                  <a:rPr lang="zh-CN" altLang="en-US" sz="900" b="1" dirty="0">
                    <a:solidFill>
                      <a:srgbClr val="1A1A1A"/>
                    </a:solidFill>
                    <a:latin typeface="Times New Roman" panose="02020603050405020304" pitchFamily="18" charset="0"/>
                    <a:ea typeface="SimSun" panose="02010600030101010101" pitchFamily="2" charset="-122"/>
                    <a:cs typeface="Times New Roman" panose="02020603050405020304" pitchFamily="18" charset="0"/>
                  </a:rPr>
                  <a:t> </a:t>
                </a:r>
                <a14:m>
                  <m:oMath xmlns:m="http://schemas.openxmlformats.org/officeDocument/2006/math">
                    <m:sSub>
                      <m:sSubPr>
                        <m:ctrlPr>
                          <a:rPr lang="en-US" altLang="zh-CN" sz="900" b="1" i="1" dirty="0" smtClean="0">
                            <a:solidFill>
                              <a:srgbClr val="1A1A1A"/>
                            </a:solidFill>
                            <a:latin typeface="Cambria Math" panose="02040503050406030204" pitchFamily="18" charset="0"/>
                            <a:ea typeface="SimSun" panose="02010600030101010101" pitchFamily="2" charset="-122"/>
                            <a:cs typeface="Times New Roman" panose="02020603050405020304" pitchFamily="18" charset="0"/>
                          </a:rPr>
                        </m:ctrlPr>
                      </m:sSubPr>
                      <m:e>
                        <m:r>
                          <a:rPr lang="en-US" altLang="zh-CN" sz="900" b="1" i="0" dirty="0">
                            <a:solidFill>
                              <a:srgbClr val="1A1A1A"/>
                            </a:solidFill>
                            <a:latin typeface="Cambria Math" panose="02040503050406030204" pitchFamily="18" charset="0"/>
                            <a:ea typeface="SimSun" panose="02010600030101010101" pitchFamily="2" charset="-122"/>
                            <a:cs typeface="Times New Roman" panose="02020603050405020304" pitchFamily="18" charset="0"/>
                          </a:rPr>
                          <m:t>𝐋</m:t>
                        </m:r>
                      </m:e>
                      <m:sub>
                        <m:r>
                          <a:rPr lang="en-US" altLang="zh-CN" sz="900" b="1" i="0" dirty="0" smtClean="0">
                            <a:solidFill>
                              <a:srgbClr val="1A1A1A"/>
                            </a:solidFill>
                            <a:latin typeface="Cambria Math" panose="02040503050406030204" pitchFamily="18" charset="0"/>
                            <a:ea typeface="SimSun" panose="02010600030101010101" pitchFamily="2" charset="-122"/>
                            <a:cs typeface="Times New Roman" panose="02020603050405020304" pitchFamily="18" charset="0"/>
                          </a:rPr>
                          <m:t>𝐦𝐢𝐧</m:t>
                        </m:r>
                      </m:sub>
                    </m:sSub>
                    <m:d>
                      <m:dPr>
                        <m:ctrlPr>
                          <a:rPr lang="en-US" altLang="zh-CN" sz="900" b="1" i="1" dirty="0" smtClean="0">
                            <a:solidFill>
                              <a:srgbClr val="1A1A1A"/>
                            </a:solidFill>
                            <a:latin typeface="Cambria Math" panose="02040503050406030204" pitchFamily="18" charset="0"/>
                            <a:ea typeface="SimSun" panose="02010600030101010101" pitchFamily="2" charset="-122"/>
                            <a:cs typeface="Times New Roman" panose="02020603050405020304" pitchFamily="18" charset="0"/>
                          </a:rPr>
                        </m:ctrlPr>
                      </m:dPr>
                      <m:e>
                        <m:r>
                          <a:rPr lang="en-US" altLang="zh-CN" sz="900" b="1" i="0" dirty="0" smtClean="0">
                            <a:solidFill>
                              <a:srgbClr val="1A1A1A"/>
                            </a:solidFill>
                            <a:latin typeface="Cambria Math" panose="02040503050406030204" pitchFamily="18" charset="0"/>
                            <a:ea typeface="SimSun" panose="02010600030101010101" pitchFamily="2" charset="-122"/>
                            <a:cs typeface="Times New Roman" panose="02020603050405020304" pitchFamily="18" charset="0"/>
                          </a:rPr>
                          <m:t>𝟏</m:t>
                        </m:r>
                        <m:r>
                          <a:rPr lang="en-US" altLang="zh-CN" sz="900" b="1" i="0" dirty="0" smtClean="0">
                            <a:solidFill>
                              <a:srgbClr val="1A1A1A"/>
                            </a:solidFill>
                            <a:latin typeface="Cambria Math" panose="02040503050406030204" pitchFamily="18" charset="0"/>
                            <a:ea typeface="SimSun" panose="02010600030101010101" pitchFamily="2" charset="-122"/>
                            <a:cs typeface="Times New Roman" panose="02020603050405020304" pitchFamily="18" charset="0"/>
                          </a:rPr>
                          <m:t>,</m:t>
                        </m:r>
                        <m:r>
                          <a:rPr lang="en-US" altLang="zh-CN" sz="900" b="1" i="0" dirty="0" smtClean="0">
                            <a:solidFill>
                              <a:srgbClr val="1A1A1A"/>
                            </a:solidFill>
                            <a:latin typeface="Cambria Math" panose="02040503050406030204" pitchFamily="18" charset="0"/>
                            <a:ea typeface="SimSun" panose="02010600030101010101" pitchFamily="2" charset="-122"/>
                            <a:cs typeface="Times New Roman" panose="02020603050405020304" pitchFamily="18" charset="0"/>
                          </a:rPr>
                          <m:t>𝟏</m:t>
                        </m:r>
                      </m:e>
                    </m:d>
                    <m:r>
                      <a:rPr lang="en-US" altLang="zh-CN" sz="900" b="1" i="0" dirty="0" smtClean="0">
                        <a:solidFill>
                          <a:srgbClr val="1A1A1A"/>
                        </a:solidFill>
                        <a:latin typeface="Cambria Math" panose="02040503050406030204" pitchFamily="18" charset="0"/>
                        <a:ea typeface="SimSun" panose="02010600030101010101" pitchFamily="2" charset="-122"/>
                        <a:cs typeface="Times New Roman" panose="02020603050405020304" pitchFamily="18" charset="0"/>
                      </a:rPr>
                      <m:t>=</m:t>
                    </m:r>
                    <m:r>
                      <a:rPr lang="en-US" altLang="zh-CN" sz="900" b="1" i="0" dirty="0" smtClean="0">
                        <a:solidFill>
                          <a:srgbClr val="1A1A1A"/>
                        </a:solidFill>
                        <a:latin typeface="Cambria Math" panose="02040503050406030204" pitchFamily="18" charset="0"/>
                        <a:ea typeface="SimSun" panose="02010600030101010101" pitchFamily="2" charset="-122"/>
                        <a:cs typeface="Times New Roman" panose="02020603050405020304" pitchFamily="18" charset="0"/>
                      </a:rPr>
                      <m:t>𝐌</m:t>
                    </m:r>
                    <m:r>
                      <a:rPr lang="en-US" altLang="zh-CN" sz="900" b="1" i="0" dirty="0" smtClean="0">
                        <a:solidFill>
                          <a:srgbClr val="1A1A1A"/>
                        </a:solidFill>
                        <a:latin typeface="Cambria Math" panose="02040503050406030204" pitchFamily="18" charset="0"/>
                        <a:ea typeface="SimSun" panose="02010600030101010101" pitchFamily="2" charset="-122"/>
                        <a:cs typeface="Times New Roman" panose="02020603050405020304" pitchFamily="18" charset="0"/>
                      </a:rPr>
                      <m:t>(</m:t>
                    </m:r>
                    <m:r>
                      <a:rPr lang="en-US" altLang="zh-CN" sz="900" b="1" i="0" dirty="0" smtClean="0">
                        <a:solidFill>
                          <a:srgbClr val="1A1A1A"/>
                        </a:solidFill>
                        <a:latin typeface="Cambria Math" panose="02040503050406030204" pitchFamily="18" charset="0"/>
                        <a:ea typeface="SimSun" panose="02010600030101010101" pitchFamily="2" charset="-122"/>
                        <a:cs typeface="Times New Roman" panose="02020603050405020304" pitchFamily="18" charset="0"/>
                      </a:rPr>
                      <m:t>𝟏</m:t>
                    </m:r>
                    <m:r>
                      <a:rPr lang="en-US" altLang="zh-CN" sz="900" b="1" i="0" dirty="0" smtClean="0">
                        <a:solidFill>
                          <a:srgbClr val="1A1A1A"/>
                        </a:solidFill>
                        <a:latin typeface="Cambria Math" panose="02040503050406030204" pitchFamily="18" charset="0"/>
                        <a:ea typeface="SimSun" panose="02010600030101010101" pitchFamily="2" charset="-122"/>
                        <a:cs typeface="Times New Roman" panose="02020603050405020304" pitchFamily="18" charset="0"/>
                      </a:rPr>
                      <m:t>,</m:t>
                    </m:r>
                    <m:r>
                      <a:rPr lang="en-US" altLang="zh-CN" sz="900" b="1" i="0" dirty="0" smtClean="0">
                        <a:solidFill>
                          <a:srgbClr val="1A1A1A"/>
                        </a:solidFill>
                        <a:latin typeface="Cambria Math" panose="02040503050406030204" pitchFamily="18" charset="0"/>
                        <a:ea typeface="SimSun" panose="02010600030101010101" pitchFamily="2" charset="-122"/>
                        <a:cs typeface="Times New Roman" panose="02020603050405020304" pitchFamily="18" charset="0"/>
                      </a:rPr>
                      <m:t>𝟏</m:t>
                    </m:r>
                    <m:r>
                      <a:rPr lang="en-US" altLang="zh-CN" sz="900" b="1" i="0" dirty="0" smtClean="0">
                        <a:solidFill>
                          <a:srgbClr val="1A1A1A"/>
                        </a:solidFill>
                        <a:latin typeface="Cambria Math" panose="02040503050406030204" pitchFamily="18" charset="0"/>
                        <a:ea typeface="SimSun" panose="02010600030101010101" pitchFamily="2" charset="-122"/>
                        <a:cs typeface="Times New Roman" panose="02020603050405020304" pitchFamily="18" charset="0"/>
                      </a:rPr>
                      <m:t>)</m:t>
                    </m:r>
                  </m:oMath>
                </a14:m>
                <a:endParaRPr lang="en-US" altLang="zh-CN" sz="900" b="1" dirty="0">
                  <a:solidFill>
                    <a:srgbClr val="1A1A1A"/>
                  </a:solidFill>
                  <a:latin typeface="Times New Roman" panose="02020603050405020304" pitchFamily="18" charset="0"/>
                  <a:ea typeface="SimSun" panose="02010600030101010101" pitchFamily="2" charset="-122"/>
                  <a:cs typeface="Times New Roman" panose="02020603050405020304" pitchFamily="18" charset="0"/>
                </a:endParaRPr>
              </a:p>
              <a:p>
                <a:endParaRPr lang="en-US" altLang="zh-CN" sz="900" b="1" dirty="0">
                  <a:solidFill>
                    <a:srgbClr val="1A1A1A"/>
                  </a:solidFill>
                  <a:latin typeface="Times New Roman" panose="02020603050405020304" pitchFamily="18" charset="0"/>
                  <a:ea typeface="SimSun" panose="02010600030101010101" pitchFamily="2" charset="-122"/>
                  <a:cs typeface="Times New Roman" panose="02020603050405020304" pitchFamily="18" charset="0"/>
                </a:endParaRPr>
              </a:p>
              <a:p>
                <a:r>
                  <a:rPr lang="zh-CN" altLang="en-US" sz="900" b="1" dirty="0">
                    <a:solidFill>
                      <a:srgbClr val="1A1A1A"/>
                    </a:solidFill>
                    <a:latin typeface="Times New Roman" panose="02020603050405020304" pitchFamily="18" charset="0"/>
                    <a:ea typeface="SimSun" panose="02010600030101010101" pitchFamily="2" charset="-122"/>
                    <a:cs typeface="Times New Roman" panose="02020603050405020304" pitchFamily="18" charset="0"/>
                  </a:rPr>
                  <a:t> </a:t>
                </a:r>
                <a14:m>
                  <m:oMath xmlns:m="http://schemas.openxmlformats.org/officeDocument/2006/math">
                    <m:sSub>
                      <m:sSubPr>
                        <m:ctrlPr>
                          <a:rPr lang="en-US" altLang="zh-CN" sz="900" b="1" i="1" smtClean="0">
                            <a:solidFill>
                              <a:srgbClr val="1A1A1A"/>
                            </a:solidFill>
                            <a:latin typeface="Cambria Math" panose="02040503050406030204" pitchFamily="18" charset="0"/>
                            <a:ea typeface="SimSun" panose="02010600030101010101" pitchFamily="2" charset="-122"/>
                            <a:cs typeface="Times New Roman" panose="02020603050405020304" pitchFamily="18" charset="0"/>
                          </a:rPr>
                        </m:ctrlPr>
                      </m:sSubPr>
                      <m:e>
                        <m:r>
                          <a:rPr lang="en-US" altLang="zh-CN" sz="900" b="1" i="1" smtClean="0">
                            <a:solidFill>
                              <a:srgbClr val="1A1A1A"/>
                            </a:solidFill>
                            <a:latin typeface="Cambria Math" panose="02040503050406030204" pitchFamily="18" charset="0"/>
                            <a:ea typeface="SimSun" panose="02010600030101010101" pitchFamily="2" charset="-122"/>
                            <a:cs typeface="Times New Roman" panose="02020603050405020304" pitchFamily="18" charset="0"/>
                          </a:rPr>
                          <m:t>𝑳</m:t>
                        </m:r>
                      </m:e>
                      <m:sub>
                        <m:r>
                          <a:rPr lang="en-US" altLang="zh-CN" sz="900" b="1" i="1" smtClean="0">
                            <a:solidFill>
                              <a:srgbClr val="1A1A1A"/>
                            </a:solidFill>
                            <a:latin typeface="Cambria Math" panose="02040503050406030204" pitchFamily="18" charset="0"/>
                            <a:ea typeface="SimSun" panose="02010600030101010101" pitchFamily="2" charset="-122"/>
                            <a:cs typeface="Times New Roman" panose="02020603050405020304" pitchFamily="18" charset="0"/>
                          </a:rPr>
                          <m:t>𝒎𝒊𝒏</m:t>
                        </m:r>
                      </m:sub>
                    </m:sSub>
                    <m:d>
                      <m:dPr>
                        <m:ctrlPr>
                          <a:rPr lang="en-US" altLang="zh-CN" sz="900" b="1" i="1" smtClean="0">
                            <a:solidFill>
                              <a:srgbClr val="1A1A1A"/>
                            </a:solidFill>
                            <a:latin typeface="Cambria Math" panose="02040503050406030204" pitchFamily="18" charset="0"/>
                            <a:ea typeface="SimSun" panose="02010600030101010101" pitchFamily="2" charset="-122"/>
                            <a:cs typeface="Times New Roman" panose="02020603050405020304" pitchFamily="18" charset="0"/>
                          </a:rPr>
                        </m:ctrlPr>
                      </m:dPr>
                      <m:e>
                        <m:r>
                          <a:rPr lang="en-US" altLang="zh-CN" sz="900" b="1" i="1" smtClean="0">
                            <a:solidFill>
                              <a:srgbClr val="1A1A1A"/>
                            </a:solidFill>
                            <a:latin typeface="Cambria Math" panose="02040503050406030204" pitchFamily="18" charset="0"/>
                            <a:ea typeface="SimSun" panose="02010600030101010101" pitchFamily="2" charset="-122"/>
                            <a:cs typeface="Times New Roman" panose="02020603050405020304" pitchFamily="18" charset="0"/>
                          </a:rPr>
                          <m:t>𝒊</m:t>
                        </m:r>
                        <m:r>
                          <a:rPr lang="en-US" altLang="zh-CN" sz="900" b="1" i="1" smtClean="0">
                            <a:solidFill>
                              <a:srgbClr val="1A1A1A"/>
                            </a:solidFill>
                            <a:latin typeface="Cambria Math" panose="02040503050406030204" pitchFamily="18" charset="0"/>
                            <a:ea typeface="SimSun" panose="02010600030101010101" pitchFamily="2" charset="-122"/>
                            <a:cs typeface="Times New Roman" panose="02020603050405020304" pitchFamily="18" charset="0"/>
                          </a:rPr>
                          <m:t>,</m:t>
                        </m:r>
                        <m:r>
                          <a:rPr lang="en-US" altLang="zh-CN" sz="900" b="1" i="1" smtClean="0">
                            <a:solidFill>
                              <a:srgbClr val="1A1A1A"/>
                            </a:solidFill>
                            <a:latin typeface="Cambria Math" panose="02040503050406030204" pitchFamily="18" charset="0"/>
                            <a:ea typeface="SimSun" panose="02010600030101010101" pitchFamily="2" charset="-122"/>
                            <a:cs typeface="Times New Roman" panose="02020603050405020304" pitchFamily="18" charset="0"/>
                          </a:rPr>
                          <m:t>𝒋</m:t>
                        </m:r>
                      </m:e>
                    </m:d>
                    <m:r>
                      <a:rPr lang="en-US" altLang="zh-CN" sz="900" b="1" i="1" smtClean="0">
                        <a:solidFill>
                          <a:srgbClr val="1A1A1A"/>
                        </a:solidFill>
                        <a:latin typeface="Cambria Math" panose="02040503050406030204" pitchFamily="18" charset="0"/>
                        <a:ea typeface="SimSun" panose="02010600030101010101" pitchFamily="2" charset="-122"/>
                        <a:cs typeface="Times New Roman" panose="02020603050405020304" pitchFamily="18" charset="0"/>
                      </a:rPr>
                      <m:t>=</m:t>
                    </m:r>
                    <m:r>
                      <a:rPr lang="en-US" altLang="zh-CN" sz="900" b="1" i="1" smtClean="0">
                        <a:solidFill>
                          <a:srgbClr val="1A1A1A"/>
                        </a:solidFill>
                        <a:latin typeface="Cambria Math" panose="02040503050406030204" pitchFamily="18" charset="0"/>
                        <a:ea typeface="SimSun" panose="02010600030101010101" pitchFamily="2" charset="-122"/>
                        <a:cs typeface="Times New Roman" panose="02020603050405020304" pitchFamily="18" charset="0"/>
                      </a:rPr>
                      <m:t>𝒎𝒊𝒏</m:t>
                    </m:r>
                    <m:d>
                      <m:dPr>
                        <m:begChr m:val="{"/>
                        <m:endChr m:val="}"/>
                        <m:ctrlPr>
                          <a:rPr lang="en-US" altLang="zh-CN" sz="900" b="1" i="1" smtClean="0">
                            <a:solidFill>
                              <a:srgbClr val="1A1A1A"/>
                            </a:solidFill>
                            <a:latin typeface="Cambria Math" panose="02040503050406030204" pitchFamily="18" charset="0"/>
                            <a:ea typeface="SimSun" panose="02010600030101010101" pitchFamily="2" charset="-122"/>
                            <a:cs typeface="Times New Roman" panose="02020603050405020304" pitchFamily="18" charset="0"/>
                          </a:rPr>
                        </m:ctrlPr>
                      </m:dPr>
                      <m:e>
                        <m:sSub>
                          <m:sSubPr>
                            <m:ctrlPr>
                              <a:rPr lang="en-US" altLang="zh-CN" sz="900" b="1" i="1" smtClean="0">
                                <a:solidFill>
                                  <a:srgbClr val="1A1A1A"/>
                                </a:solidFill>
                                <a:latin typeface="Cambria Math" panose="02040503050406030204" pitchFamily="18" charset="0"/>
                                <a:ea typeface="SimSun" panose="02010600030101010101" pitchFamily="2" charset="-122"/>
                                <a:cs typeface="Times New Roman" panose="02020603050405020304" pitchFamily="18" charset="0"/>
                              </a:rPr>
                            </m:ctrlPr>
                          </m:sSubPr>
                          <m:e>
                            <m:r>
                              <a:rPr lang="en-US" altLang="zh-CN" sz="900" b="1" i="1" smtClean="0">
                                <a:solidFill>
                                  <a:srgbClr val="1A1A1A"/>
                                </a:solidFill>
                                <a:latin typeface="Cambria Math" panose="02040503050406030204" pitchFamily="18" charset="0"/>
                                <a:ea typeface="SimSun" panose="02010600030101010101" pitchFamily="2" charset="-122"/>
                                <a:cs typeface="Times New Roman" panose="02020603050405020304" pitchFamily="18" charset="0"/>
                              </a:rPr>
                              <m:t>𝑳</m:t>
                            </m:r>
                          </m:e>
                          <m:sub>
                            <m:r>
                              <a:rPr lang="en-US" altLang="zh-CN" sz="900" b="1" i="1" smtClean="0">
                                <a:solidFill>
                                  <a:srgbClr val="1A1A1A"/>
                                </a:solidFill>
                                <a:latin typeface="Cambria Math" panose="02040503050406030204" pitchFamily="18" charset="0"/>
                                <a:ea typeface="SimSun" panose="02010600030101010101" pitchFamily="2" charset="-122"/>
                                <a:cs typeface="Times New Roman" panose="02020603050405020304" pitchFamily="18" charset="0"/>
                              </a:rPr>
                              <m:t>𝒎𝒊𝒏</m:t>
                            </m:r>
                          </m:sub>
                        </m:sSub>
                        <m:d>
                          <m:dPr>
                            <m:ctrlPr>
                              <a:rPr lang="en-US" altLang="zh-CN" sz="900" b="1" i="1" smtClean="0">
                                <a:solidFill>
                                  <a:srgbClr val="1A1A1A"/>
                                </a:solidFill>
                                <a:latin typeface="Cambria Math" panose="02040503050406030204" pitchFamily="18" charset="0"/>
                                <a:ea typeface="SimSun" panose="02010600030101010101" pitchFamily="2" charset="-122"/>
                                <a:cs typeface="Times New Roman" panose="02020603050405020304" pitchFamily="18" charset="0"/>
                              </a:rPr>
                            </m:ctrlPr>
                          </m:dPr>
                          <m:e>
                            <m:r>
                              <a:rPr lang="en-US" altLang="zh-CN" sz="900" b="1" i="1" smtClean="0">
                                <a:solidFill>
                                  <a:srgbClr val="1A1A1A"/>
                                </a:solidFill>
                                <a:latin typeface="Cambria Math" panose="02040503050406030204" pitchFamily="18" charset="0"/>
                                <a:ea typeface="SimSun" panose="02010600030101010101" pitchFamily="2" charset="-122"/>
                                <a:cs typeface="Times New Roman" panose="02020603050405020304" pitchFamily="18" charset="0"/>
                              </a:rPr>
                              <m:t>𝒊</m:t>
                            </m:r>
                            <m:r>
                              <a:rPr lang="en-US" altLang="zh-CN" sz="900" b="1" i="1" smtClean="0">
                                <a:solidFill>
                                  <a:srgbClr val="1A1A1A"/>
                                </a:solidFill>
                                <a:latin typeface="Cambria Math" panose="02040503050406030204" pitchFamily="18" charset="0"/>
                                <a:ea typeface="SimSun" panose="02010600030101010101" pitchFamily="2" charset="-122"/>
                                <a:cs typeface="Times New Roman" panose="02020603050405020304" pitchFamily="18" charset="0"/>
                              </a:rPr>
                              <m:t>,</m:t>
                            </m:r>
                            <m:r>
                              <a:rPr lang="en-US" altLang="zh-CN" sz="900" b="1" i="1" smtClean="0">
                                <a:solidFill>
                                  <a:srgbClr val="1A1A1A"/>
                                </a:solidFill>
                                <a:latin typeface="Cambria Math" panose="02040503050406030204" pitchFamily="18" charset="0"/>
                                <a:ea typeface="SimSun" panose="02010600030101010101" pitchFamily="2" charset="-122"/>
                                <a:cs typeface="Times New Roman" panose="02020603050405020304" pitchFamily="18" charset="0"/>
                              </a:rPr>
                              <m:t>𝒋</m:t>
                            </m:r>
                            <m:r>
                              <a:rPr lang="en-US" altLang="zh-CN" sz="900" b="1" i="1" smtClean="0">
                                <a:solidFill>
                                  <a:srgbClr val="1A1A1A"/>
                                </a:solidFill>
                                <a:latin typeface="Cambria Math" panose="02040503050406030204" pitchFamily="18" charset="0"/>
                                <a:ea typeface="SimSun" panose="02010600030101010101" pitchFamily="2" charset="-122"/>
                                <a:cs typeface="Times New Roman" panose="02020603050405020304" pitchFamily="18" charset="0"/>
                              </a:rPr>
                              <m:t>−</m:t>
                            </m:r>
                            <m:r>
                              <a:rPr lang="en-US" altLang="zh-CN" sz="900" b="1" i="1" smtClean="0">
                                <a:solidFill>
                                  <a:srgbClr val="1A1A1A"/>
                                </a:solidFill>
                                <a:latin typeface="Cambria Math" panose="02040503050406030204" pitchFamily="18" charset="0"/>
                                <a:ea typeface="SimSun" panose="02010600030101010101" pitchFamily="2" charset="-122"/>
                                <a:cs typeface="Times New Roman" panose="02020603050405020304" pitchFamily="18" charset="0"/>
                              </a:rPr>
                              <m:t>𝟏</m:t>
                            </m:r>
                          </m:e>
                        </m:d>
                        <m:r>
                          <a:rPr lang="en-US" altLang="zh-CN" sz="900" b="1" i="1" smtClean="0">
                            <a:solidFill>
                              <a:srgbClr val="1A1A1A"/>
                            </a:solidFill>
                            <a:latin typeface="Cambria Math" panose="02040503050406030204" pitchFamily="18" charset="0"/>
                            <a:ea typeface="SimSun" panose="02010600030101010101" pitchFamily="2" charset="-122"/>
                            <a:cs typeface="Times New Roman" panose="02020603050405020304" pitchFamily="18" charset="0"/>
                          </a:rPr>
                          <m:t>,</m:t>
                        </m:r>
                        <m:sSub>
                          <m:sSubPr>
                            <m:ctrlPr>
                              <a:rPr lang="en-US" altLang="zh-CN" sz="900" b="1" i="1" smtClean="0">
                                <a:solidFill>
                                  <a:srgbClr val="1A1A1A"/>
                                </a:solidFill>
                                <a:latin typeface="Cambria Math" panose="02040503050406030204" pitchFamily="18" charset="0"/>
                                <a:ea typeface="SimSun" panose="02010600030101010101" pitchFamily="2" charset="-122"/>
                                <a:cs typeface="Times New Roman" panose="02020603050405020304" pitchFamily="18" charset="0"/>
                              </a:rPr>
                            </m:ctrlPr>
                          </m:sSubPr>
                          <m:e>
                            <m:r>
                              <a:rPr lang="en-US" altLang="zh-CN" sz="900" b="1" i="1" smtClean="0">
                                <a:solidFill>
                                  <a:srgbClr val="1A1A1A"/>
                                </a:solidFill>
                                <a:latin typeface="Cambria Math" panose="02040503050406030204" pitchFamily="18" charset="0"/>
                                <a:ea typeface="SimSun" panose="02010600030101010101" pitchFamily="2" charset="-122"/>
                                <a:cs typeface="Times New Roman" panose="02020603050405020304" pitchFamily="18" charset="0"/>
                              </a:rPr>
                              <m:t>𝑳</m:t>
                            </m:r>
                          </m:e>
                          <m:sub>
                            <m:r>
                              <a:rPr lang="en-US" altLang="zh-CN" sz="900" b="1" i="1" smtClean="0">
                                <a:solidFill>
                                  <a:srgbClr val="1A1A1A"/>
                                </a:solidFill>
                                <a:latin typeface="Cambria Math" panose="02040503050406030204" pitchFamily="18" charset="0"/>
                                <a:ea typeface="SimSun" panose="02010600030101010101" pitchFamily="2" charset="-122"/>
                                <a:cs typeface="Times New Roman" panose="02020603050405020304" pitchFamily="18" charset="0"/>
                              </a:rPr>
                              <m:t>𝒎𝒊𝒏</m:t>
                            </m:r>
                          </m:sub>
                        </m:sSub>
                        <m:d>
                          <m:dPr>
                            <m:ctrlPr>
                              <a:rPr lang="en-US" altLang="zh-CN" sz="900" b="1" i="1" smtClean="0">
                                <a:solidFill>
                                  <a:srgbClr val="1A1A1A"/>
                                </a:solidFill>
                                <a:latin typeface="Cambria Math" panose="02040503050406030204" pitchFamily="18" charset="0"/>
                                <a:ea typeface="SimSun" panose="02010600030101010101" pitchFamily="2" charset="-122"/>
                                <a:cs typeface="Times New Roman" panose="02020603050405020304" pitchFamily="18" charset="0"/>
                              </a:rPr>
                            </m:ctrlPr>
                          </m:dPr>
                          <m:e>
                            <m:r>
                              <a:rPr lang="en-US" altLang="zh-CN" sz="900" b="1" i="1" smtClean="0">
                                <a:solidFill>
                                  <a:srgbClr val="1A1A1A"/>
                                </a:solidFill>
                                <a:latin typeface="Cambria Math" panose="02040503050406030204" pitchFamily="18" charset="0"/>
                                <a:ea typeface="SimSun" panose="02010600030101010101" pitchFamily="2" charset="-122"/>
                                <a:cs typeface="Times New Roman" panose="02020603050405020304" pitchFamily="18" charset="0"/>
                              </a:rPr>
                              <m:t>𝒊</m:t>
                            </m:r>
                            <m:r>
                              <a:rPr lang="en-US" altLang="zh-CN" sz="900" b="1" i="1" smtClean="0">
                                <a:solidFill>
                                  <a:srgbClr val="1A1A1A"/>
                                </a:solidFill>
                                <a:latin typeface="Cambria Math" panose="02040503050406030204" pitchFamily="18" charset="0"/>
                                <a:ea typeface="SimSun" panose="02010600030101010101" pitchFamily="2" charset="-122"/>
                                <a:cs typeface="Times New Roman" panose="02020603050405020304" pitchFamily="18" charset="0"/>
                              </a:rPr>
                              <m:t>−</m:t>
                            </m:r>
                            <m:r>
                              <a:rPr lang="en-US" altLang="zh-CN" sz="900" b="1" i="1" smtClean="0">
                                <a:solidFill>
                                  <a:srgbClr val="1A1A1A"/>
                                </a:solidFill>
                                <a:latin typeface="Cambria Math" panose="02040503050406030204" pitchFamily="18" charset="0"/>
                                <a:ea typeface="SimSun" panose="02010600030101010101" pitchFamily="2" charset="-122"/>
                                <a:cs typeface="Times New Roman" panose="02020603050405020304" pitchFamily="18" charset="0"/>
                              </a:rPr>
                              <m:t>𝟏</m:t>
                            </m:r>
                            <m:r>
                              <a:rPr lang="en-US" altLang="zh-CN" sz="900" b="1" i="1" smtClean="0">
                                <a:solidFill>
                                  <a:srgbClr val="1A1A1A"/>
                                </a:solidFill>
                                <a:latin typeface="Cambria Math" panose="02040503050406030204" pitchFamily="18" charset="0"/>
                                <a:ea typeface="SimSun" panose="02010600030101010101" pitchFamily="2" charset="-122"/>
                                <a:cs typeface="Times New Roman" panose="02020603050405020304" pitchFamily="18" charset="0"/>
                              </a:rPr>
                              <m:t>,</m:t>
                            </m:r>
                            <m:r>
                              <a:rPr lang="en-US" altLang="zh-CN" sz="900" b="1" i="1" smtClean="0">
                                <a:solidFill>
                                  <a:srgbClr val="1A1A1A"/>
                                </a:solidFill>
                                <a:latin typeface="Cambria Math" panose="02040503050406030204" pitchFamily="18" charset="0"/>
                                <a:ea typeface="SimSun" panose="02010600030101010101" pitchFamily="2" charset="-122"/>
                                <a:cs typeface="Times New Roman" panose="02020603050405020304" pitchFamily="18" charset="0"/>
                              </a:rPr>
                              <m:t>𝒋</m:t>
                            </m:r>
                          </m:e>
                        </m:d>
                        <m:r>
                          <a:rPr lang="en-US" altLang="zh-CN" sz="900" b="1" i="1" smtClean="0">
                            <a:solidFill>
                              <a:srgbClr val="1A1A1A"/>
                            </a:solidFill>
                            <a:latin typeface="Cambria Math" panose="02040503050406030204" pitchFamily="18" charset="0"/>
                            <a:ea typeface="SimSun" panose="02010600030101010101" pitchFamily="2" charset="-122"/>
                            <a:cs typeface="Times New Roman" panose="02020603050405020304" pitchFamily="18" charset="0"/>
                          </a:rPr>
                          <m:t>,</m:t>
                        </m:r>
                        <m:sSub>
                          <m:sSubPr>
                            <m:ctrlPr>
                              <a:rPr lang="en-US" altLang="zh-CN" sz="900" b="1" i="1" smtClean="0">
                                <a:solidFill>
                                  <a:srgbClr val="1A1A1A"/>
                                </a:solidFill>
                                <a:latin typeface="Cambria Math" panose="02040503050406030204" pitchFamily="18" charset="0"/>
                                <a:ea typeface="SimSun" panose="02010600030101010101" pitchFamily="2" charset="-122"/>
                                <a:cs typeface="Times New Roman" panose="02020603050405020304" pitchFamily="18" charset="0"/>
                              </a:rPr>
                            </m:ctrlPr>
                          </m:sSubPr>
                          <m:e>
                            <m:r>
                              <a:rPr lang="en-US" altLang="zh-CN" sz="900" b="1" i="1" smtClean="0">
                                <a:solidFill>
                                  <a:srgbClr val="1A1A1A"/>
                                </a:solidFill>
                                <a:latin typeface="Cambria Math" panose="02040503050406030204" pitchFamily="18" charset="0"/>
                                <a:ea typeface="SimSun" panose="02010600030101010101" pitchFamily="2" charset="-122"/>
                                <a:cs typeface="Times New Roman" panose="02020603050405020304" pitchFamily="18" charset="0"/>
                              </a:rPr>
                              <m:t>𝑳</m:t>
                            </m:r>
                          </m:e>
                          <m:sub>
                            <m:r>
                              <a:rPr lang="en-US" altLang="zh-CN" sz="900" b="1" i="1" smtClean="0">
                                <a:solidFill>
                                  <a:srgbClr val="1A1A1A"/>
                                </a:solidFill>
                                <a:latin typeface="Cambria Math" panose="02040503050406030204" pitchFamily="18" charset="0"/>
                                <a:ea typeface="SimSun" panose="02010600030101010101" pitchFamily="2" charset="-122"/>
                                <a:cs typeface="Times New Roman" panose="02020603050405020304" pitchFamily="18" charset="0"/>
                              </a:rPr>
                              <m:t>𝒎𝒊𝒏</m:t>
                            </m:r>
                          </m:sub>
                        </m:sSub>
                        <m:d>
                          <m:dPr>
                            <m:ctrlPr>
                              <a:rPr lang="en-US" altLang="zh-CN" sz="900" b="1" i="1" smtClean="0">
                                <a:solidFill>
                                  <a:srgbClr val="1A1A1A"/>
                                </a:solidFill>
                                <a:latin typeface="Cambria Math" panose="02040503050406030204" pitchFamily="18" charset="0"/>
                                <a:ea typeface="SimSun" panose="02010600030101010101" pitchFamily="2" charset="-122"/>
                                <a:cs typeface="Times New Roman" panose="02020603050405020304" pitchFamily="18" charset="0"/>
                              </a:rPr>
                            </m:ctrlPr>
                          </m:dPr>
                          <m:e>
                            <m:r>
                              <a:rPr lang="en-US" altLang="zh-CN" sz="900" b="1" i="1" smtClean="0">
                                <a:solidFill>
                                  <a:srgbClr val="1A1A1A"/>
                                </a:solidFill>
                                <a:latin typeface="Cambria Math" panose="02040503050406030204" pitchFamily="18" charset="0"/>
                                <a:ea typeface="SimSun" panose="02010600030101010101" pitchFamily="2" charset="-122"/>
                                <a:cs typeface="Times New Roman" panose="02020603050405020304" pitchFamily="18" charset="0"/>
                              </a:rPr>
                              <m:t>𝒊</m:t>
                            </m:r>
                            <m:r>
                              <a:rPr lang="en-US" altLang="zh-CN" sz="900" b="1" i="1" smtClean="0">
                                <a:solidFill>
                                  <a:srgbClr val="1A1A1A"/>
                                </a:solidFill>
                                <a:latin typeface="Cambria Math" panose="02040503050406030204" pitchFamily="18" charset="0"/>
                                <a:ea typeface="SimSun" panose="02010600030101010101" pitchFamily="2" charset="-122"/>
                                <a:cs typeface="Times New Roman" panose="02020603050405020304" pitchFamily="18" charset="0"/>
                              </a:rPr>
                              <m:t>−</m:t>
                            </m:r>
                            <m:r>
                              <a:rPr lang="en-US" altLang="zh-CN" sz="900" b="1" i="1" smtClean="0">
                                <a:solidFill>
                                  <a:srgbClr val="1A1A1A"/>
                                </a:solidFill>
                                <a:latin typeface="Cambria Math" panose="02040503050406030204" pitchFamily="18" charset="0"/>
                                <a:ea typeface="SimSun" panose="02010600030101010101" pitchFamily="2" charset="-122"/>
                                <a:cs typeface="Times New Roman" panose="02020603050405020304" pitchFamily="18" charset="0"/>
                              </a:rPr>
                              <m:t>𝟏</m:t>
                            </m:r>
                            <m:r>
                              <a:rPr lang="en-US" altLang="zh-CN" sz="900" b="1" i="1" smtClean="0">
                                <a:solidFill>
                                  <a:srgbClr val="1A1A1A"/>
                                </a:solidFill>
                                <a:latin typeface="Cambria Math" panose="02040503050406030204" pitchFamily="18" charset="0"/>
                                <a:ea typeface="SimSun" panose="02010600030101010101" pitchFamily="2" charset="-122"/>
                                <a:cs typeface="Times New Roman" panose="02020603050405020304" pitchFamily="18" charset="0"/>
                              </a:rPr>
                              <m:t>,</m:t>
                            </m:r>
                            <m:r>
                              <a:rPr lang="en-US" altLang="zh-CN" sz="900" b="1" i="1" smtClean="0">
                                <a:solidFill>
                                  <a:srgbClr val="1A1A1A"/>
                                </a:solidFill>
                                <a:latin typeface="Cambria Math" panose="02040503050406030204" pitchFamily="18" charset="0"/>
                                <a:ea typeface="SimSun" panose="02010600030101010101" pitchFamily="2" charset="-122"/>
                                <a:cs typeface="Times New Roman" panose="02020603050405020304" pitchFamily="18" charset="0"/>
                              </a:rPr>
                              <m:t>𝒋</m:t>
                            </m:r>
                            <m:r>
                              <a:rPr lang="en-US" altLang="zh-CN" sz="900" b="1" i="1" smtClean="0">
                                <a:solidFill>
                                  <a:srgbClr val="1A1A1A"/>
                                </a:solidFill>
                                <a:latin typeface="Cambria Math" panose="02040503050406030204" pitchFamily="18" charset="0"/>
                                <a:ea typeface="SimSun" panose="02010600030101010101" pitchFamily="2" charset="-122"/>
                                <a:cs typeface="Times New Roman" panose="02020603050405020304" pitchFamily="18" charset="0"/>
                              </a:rPr>
                              <m:t>−</m:t>
                            </m:r>
                            <m:r>
                              <a:rPr lang="en-US" altLang="zh-CN" sz="900" b="1" i="1" smtClean="0">
                                <a:solidFill>
                                  <a:srgbClr val="1A1A1A"/>
                                </a:solidFill>
                                <a:latin typeface="Cambria Math" panose="02040503050406030204" pitchFamily="18" charset="0"/>
                                <a:ea typeface="SimSun" panose="02010600030101010101" pitchFamily="2" charset="-122"/>
                                <a:cs typeface="Times New Roman" panose="02020603050405020304" pitchFamily="18" charset="0"/>
                              </a:rPr>
                              <m:t>𝟏</m:t>
                            </m:r>
                          </m:e>
                        </m:d>
                      </m:e>
                    </m:d>
                    <m:r>
                      <a:rPr lang="en-US" altLang="zh-CN" sz="900" b="1" i="1" smtClean="0">
                        <a:solidFill>
                          <a:srgbClr val="1A1A1A"/>
                        </a:solidFill>
                        <a:latin typeface="Cambria Math" panose="02040503050406030204" pitchFamily="18" charset="0"/>
                        <a:ea typeface="SimSun" panose="02010600030101010101" pitchFamily="2" charset="-122"/>
                        <a:cs typeface="Times New Roman" panose="02020603050405020304" pitchFamily="18" charset="0"/>
                      </a:rPr>
                      <m:t>+</m:t>
                    </m:r>
                    <m:r>
                      <a:rPr lang="en-US" altLang="zh-CN" sz="900" b="1" i="1" smtClean="0">
                        <a:solidFill>
                          <a:srgbClr val="1A1A1A"/>
                        </a:solidFill>
                        <a:latin typeface="Cambria Math" panose="02040503050406030204" pitchFamily="18" charset="0"/>
                        <a:ea typeface="SimSun" panose="02010600030101010101" pitchFamily="2" charset="-122"/>
                        <a:cs typeface="Times New Roman" panose="02020603050405020304" pitchFamily="18" charset="0"/>
                      </a:rPr>
                      <m:t>𝑴</m:t>
                    </m:r>
                    <m:r>
                      <a:rPr lang="en-US" altLang="zh-CN" sz="900" b="1" i="1" smtClean="0">
                        <a:solidFill>
                          <a:srgbClr val="1A1A1A"/>
                        </a:solidFill>
                        <a:latin typeface="Cambria Math" panose="02040503050406030204" pitchFamily="18" charset="0"/>
                        <a:ea typeface="SimSun" panose="02010600030101010101" pitchFamily="2" charset="-122"/>
                        <a:cs typeface="Times New Roman" panose="02020603050405020304" pitchFamily="18" charset="0"/>
                      </a:rPr>
                      <m:t>(</m:t>
                    </m:r>
                    <m:r>
                      <a:rPr lang="en-US" altLang="zh-CN" sz="900" b="1" i="1" smtClean="0">
                        <a:solidFill>
                          <a:srgbClr val="1A1A1A"/>
                        </a:solidFill>
                        <a:latin typeface="Cambria Math" panose="02040503050406030204" pitchFamily="18" charset="0"/>
                        <a:ea typeface="SimSun" panose="02010600030101010101" pitchFamily="2" charset="-122"/>
                        <a:cs typeface="Times New Roman" panose="02020603050405020304" pitchFamily="18" charset="0"/>
                      </a:rPr>
                      <m:t>𝒊</m:t>
                    </m:r>
                    <m:r>
                      <a:rPr lang="en-US" altLang="zh-CN" sz="900" b="1" i="1" smtClean="0">
                        <a:solidFill>
                          <a:srgbClr val="1A1A1A"/>
                        </a:solidFill>
                        <a:latin typeface="Cambria Math" panose="02040503050406030204" pitchFamily="18" charset="0"/>
                        <a:ea typeface="SimSun" panose="02010600030101010101" pitchFamily="2" charset="-122"/>
                        <a:cs typeface="Times New Roman" panose="02020603050405020304" pitchFamily="18" charset="0"/>
                      </a:rPr>
                      <m:t>,</m:t>
                    </m:r>
                    <m:r>
                      <a:rPr lang="en-US" altLang="zh-CN" sz="900" b="1" i="1" smtClean="0">
                        <a:solidFill>
                          <a:srgbClr val="1A1A1A"/>
                        </a:solidFill>
                        <a:latin typeface="Cambria Math" panose="02040503050406030204" pitchFamily="18" charset="0"/>
                        <a:ea typeface="SimSun" panose="02010600030101010101" pitchFamily="2" charset="-122"/>
                        <a:cs typeface="Times New Roman" panose="02020603050405020304" pitchFamily="18" charset="0"/>
                      </a:rPr>
                      <m:t>𝒋</m:t>
                    </m:r>
                    <m:r>
                      <a:rPr lang="en-US" altLang="zh-CN" sz="900" b="1" i="1" smtClean="0">
                        <a:solidFill>
                          <a:srgbClr val="1A1A1A"/>
                        </a:solidFill>
                        <a:latin typeface="Cambria Math" panose="02040503050406030204" pitchFamily="18" charset="0"/>
                        <a:ea typeface="SimSun" panose="02010600030101010101" pitchFamily="2" charset="-122"/>
                        <a:cs typeface="Times New Roman" panose="02020603050405020304" pitchFamily="18" charset="0"/>
                      </a:rPr>
                      <m:t>)</m:t>
                    </m:r>
                  </m:oMath>
                </a14:m>
                <a:endParaRPr lang="zh-CN" altLang="en-US" sz="900" dirty="0">
                  <a:latin typeface="Times New Roman" panose="02020603050405020304" pitchFamily="18" charset="0"/>
                  <a:ea typeface="SimSun" panose="02010600030101010101" pitchFamily="2" charset="-122"/>
                  <a:cs typeface="Times New Roman" panose="02020603050405020304" pitchFamily="18" charset="0"/>
                </a:endParaRPr>
              </a:p>
            </p:txBody>
          </p:sp>
        </mc:Choice>
        <mc:Fallback xmlns="">
          <p:sp>
            <p:nvSpPr>
              <p:cNvPr id="18" name="矩形 17">
                <a:extLst>
                  <a:ext uri="{FF2B5EF4-FFF2-40B4-BE49-F238E27FC236}">
                    <a16:creationId xmlns:a16="http://schemas.microsoft.com/office/drawing/2014/main" id="{54FBEEEB-9B55-2044-A1D2-3A596F1B8058}"/>
                  </a:ext>
                </a:extLst>
              </p:cNvPr>
              <p:cNvSpPr>
                <a:spLocks noRot="1" noChangeAspect="1" noMove="1" noResize="1" noEditPoints="1" noAdjustHandles="1" noChangeArrowheads="1" noChangeShapeType="1" noTextEdit="1"/>
              </p:cNvSpPr>
              <p:nvPr/>
            </p:nvSpPr>
            <p:spPr>
              <a:xfrm>
                <a:off x="8132618" y="5611503"/>
                <a:ext cx="4059382" cy="692497"/>
              </a:xfrm>
              <a:prstGeom prst="rect">
                <a:avLst/>
              </a:prstGeom>
              <a:blipFill>
                <a:blip r:embed="rId6"/>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9661873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1F596A5-4A69-C349-839C-274AF7B6B903}"/>
              </a:ext>
            </a:extLst>
          </p:cNvPr>
          <p:cNvSpPr txBox="1"/>
          <p:nvPr/>
        </p:nvSpPr>
        <p:spPr>
          <a:xfrm>
            <a:off x="334108" y="263769"/>
            <a:ext cx="2410212" cy="584775"/>
          </a:xfrm>
          <a:prstGeom prst="rect">
            <a:avLst/>
          </a:prstGeom>
          <a:noFill/>
        </p:spPr>
        <p:txBody>
          <a:bodyPr wrap="none" rtlCol="0">
            <a:spAutoFit/>
          </a:bodyPr>
          <a:lstStyle/>
          <a:p>
            <a:r>
              <a:rPr kumimoji="1" lang="en-US" altLang="zh-CN" sz="3200" b="1" dirty="0">
                <a:latin typeface="Times New Roman" panose="02020603050405020304" pitchFamily="18" charset="0"/>
                <a:cs typeface="Times New Roman" panose="02020603050405020304" pitchFamily="18" charset="0"/>
              </a:rPr>
              <a:t>Introduction</a:t>
            </a:r>
            <a:endParaRPr kumimoji="1" lang="zh-CN" altLang="en-US" sz="3200" b="1" dirty="0">
              <a:latin typeface="Times New Roman" panose="02020603050405020304" pitchFamily="18" charset="0"/>
              <a:cs typeface="Times New Roman" panose="02020603050405020304" pitchFamily="18" charset="0"/>
            </a:endParaRPr>
          </a:p>
        </p:txBody>
      </p:sp>
      <p:sp>
        <p:nvSpPr>
          <p:cNvPr id="4" name="文本框 3">
            <a:extLst>
              <a:ext uri="{FF2B5EF4-FFF2-40B4-BE49-F238E27FC236}">
                <a16:creationId xmlns:a16="http://schemas.microsoft.com/office/drawing/2014/main" id="{0C91682A-CAB6-C749-9C48-98E086D72D72}"/>
              </a:ext>
            </a:extLst>
          </p:cNvPr>
          <p:cNvSpPr txBox="1"/>
          <p:nvPr/>
        </p:nvSpPr>
        <p:spPr>
          <a:xfrm>
            <a:off x="285120" y="930189"/>
            <a:ext cx="11700049" cy="6001643"/>
          </a:xfrm>
          <a:prstGeom prst="rect">
            <a:avLst/>
          </a:prstGeom>
          <a:noFill/>
        </p:spPr>
        <p:txBody>
          <a:bodyPr wrap="square" rtlCol="0">
            <a:spAutoFit/>
          </a:bodyPr>
          <a:lstStyle/>
          <a:p>
            <a:pPr marL="457200" indent="-457200" algn="just">
              <a:buFont typeface="Arial" panose="020B0604020202020204" pitchFamily="34" charset="0"/>
              <a:buChar char="•"/>
            </a:pPr>
            <a:r>
              <a:rPr kumimoji="1" lang="en-US" altLang="zh-CN" sz="2400" dirty="0">
                <a:latin typeface="Times New Roman" panose="02020603050405020304" pitchFamily="18" charset="0"/>
                <a:cs typeface="Times New Roman" panose="02020603050405020304" pitchFamily="18" charset="0"/>
              </a:rPr>
              <a:t>The global healthcare system is under great pressure due to </a:t>
            </a:r>
            <a:r>
              <a:rPr kumimoji="1" lang="en-US" altLang="zh-CN" sz="2400" dirty="0">
                <a:solidFill>
                  <a:srgbClr val="C00000"/>
                </a:solidFill>
                <a:latin typeface="Times New Roman" panose="02020603050405020304" pitchFamily="18" charset="0"/>
                <a:cs typeface="Times New Roman" panose="02020603050405020304" pitchFamily="18" charset="0"/>
              </a:rPr>
              <a:t>rapid population aging</a:t>
            </a:r>
            <a:r>
              <a:rPr kumimoji="1" lang="en-US" altLang="zh-CN" sz="2400" dirty="0">
                <a:latin typeface="Times New Roman" panose="02020603050405020304" pitchFamily="18" charset="0"/>
                <a:cs typeface="Times New Roman" panose="02020603050405020304" pitchFamily="18" charset="0"/>
              </a:rPr>
              <a:t> as well as </a:t>
            </a:r>
            <a:r>
              <a:rPr kumimoji="1" lang="en-US" altLang="zh-CN" sz="2400" dirty="0">
                <a:solidFill>
                  <a:srgbClr val="C00000"/>
                </a:solidFill>
                <a:latin typeface="Times New Roman" panose="02020603050405020304" pitchFamily="18" charset="0"/>
                <a:cs typeface="Times New Roman" panose="02020603050405020304" pitchFamily="18" charset="0"/>
              </a:rPr>
              <a:t>a shortage of healthcare personnel and budget</a:t>
            </a:r>
            <a:r>
              <a:rPr kumimoji="1" lang="en-US" altLang="zh-CN" sz="2400" dirty="0">
                <a:latin typeface="Times New Roman" panose="02020603050405020304" pitchFamily="18" charset="0"/>
                <a:cs typeface="Times New Roman" panose="02020603050405020304" pitchFamily="18" charset="0"/>
              </a:rPr>
              <a:t>.</a:t>
            </a:r>
          </a:p>
          <a:p>
            <a:pPr marL="457200" indent="-457200" algn="just">
              <a:buFont typeface="Arial" panose="020B0604020202020204" pitchFamily="34" charset="0"/>
              <a:buChar char="•"/>
            </a:pPr>
            <a:endParaRPr kumimoji="1" lang="en-US" altLang="zh-CN" sz="2400" dirty="0">
              <a:latin typeface="Times New Roman" panose="02020603050405020304" pitchFamily="18" charset="0"/>
              <a:cs typeface="Times New Roman" panose="02020603050405020304" pitchFamily="18" charset="0"/>
            </a:endParaRPr>
          </a:p>
          <a:p>
            <a:pPr marL="457200" indent="-457200" algn="just">
              <a:buFont typeface="Arial" panose="020B0604020202020204" pitchFamily="34" charset="0"/>
              <a:buChar char="•"/>
            </a:pPr>
            <a:r>
              <a:rPr kumimoji="1" lang="en-US" altLang="zh-CN" sz="2400" dirty="0">
                <a:latin typeface="Times New Roman" panose="02020603050405020304" pitchFamily="18" charset="0"/>
                <a:cs typeface="Times New Roman" panose="02020603050405020304" pitchFamily="18" charset="0"/>
              </a:rPr>
              <a:t>There is strong evidence that </a:t>
            </a:r>
            <a:r>
              <a:rPr kumimoji="1" lang="en-US" altLang="zh-CN" sz="2400" dirty="0">
                <a:solidFill>
                  <a:srgbClr val="C00000"/>
                </a:solidFill>
                <a:latin typeface="Times New Roman" panose="02020603050405020304" pitchFamily="18" charset="0"/>
                <a:cs typeface="Times New Roman" panose="02020603050405020304" pitchFamily="18" charset="0"/>
              </a:rPr>
              <a:t>appropriate physical rehabilitation exercises</a:t>
            </a:r>
            <a:r>
              <a:rPr kumimoji="1" lang="en-US" altLang="zh-CN" sz="2400" dirty="0">
                <a:latin typeface="Times New Roman" panose="02020603050405020304" pitchFamily="18" charset="0"/>
                <a:cs typeface="Times New Roman" panose="02020603050405020304" pitchFamily="18" charset="0"/>
              </a:rPr>
              <a:t> can improve physical activity level and activities of daily living of older people.</a:t>
            </a:r>
          </a:p>
          <a:p>
            <a:pPr algn="just"/>
            <a:endParaRPr kumimoji="1" lang="en-US" altLang="zh-CN" sz="2400" dirty="0">
              <a:latin typeface="Times New Roman" panose="02020603050405020304" pitchFamily="18" charset="0"/>
              <a:cs typeface="Times New Roman" panose="02020603050405020304" pitchFamily="18" charset="0"/>
            </a:endParaRPr>
          </a:p>
          <a:p>
            <a:pPr marL="457200" indent="-457200" algn="just">
              <a:buFont typeface="Arial" panose="020B0604020202020204" pitchFamily="34" charset="0"/>
              <a:buChar char="•"/>
            </a:pPr>
            <a:r>
              <a:rPr kumimoji="1" lang="en-US" altLang="zh-CN" sz="2400" dirty="0">
                <a:latin typeface="Times New Roman" panose="02020603050405020304" pitchFamily="18" charset="0"/>
                <a:cs typeface="Times New Roman" panose="02020603050405020304" pitchFamily="18" charset="0"/>
              </a:rPr>
              <a:t>low rates of uptake and adherence</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due to a </a:t>
            </a:r>
            <a:r>
              <a:rPr kumimoji="1" lang="en-US" altLang="zh-CN" sz="2400" dirty="0">
                <a:solidFill>
                  <a:srgbClr val="C00000"/>
                </a:solidFill>
                <a:latin typeface="Times New Roman" panose="02020603050405020304" pitchFamily="18" charset="0"/>
                <a:cs typeface="Times New Roman" panose="02020603050405020304" pitchFamily="18" charset="0"/>
              </a:rPr>
              <a:t>lack of enjoyment, inconvenient transportation, and high cost</a:t>
            </a:r>
          </a:p>
          <a:p>
            <a:pPr marL="457200" indent="-457200" algn="just">
              <a:buFont typeface="Arial" panose="020B0604020202020204" pitchFamily="34" charset="0"/>
              <a:buChar char="•"/>
            </a:pPr>
            <a:endParaRPr kumimoji="1" lang="en-US" altLang="zh-CN" sz="2400" dirty="0">
              <a:latin typeface="Times New Roman" panose="02020603050405020304" pitchFamily="18" charset="0"/>
              <a:cs typeface="Times New Roman" panose="02020603050405020304" pitchFamily="18" charset="0"/>
            </a:endParaRPr>
          </a:p>
          <a:p>
            <a:pPr marL="457200" indent="-457200" algn="just">
              <a:buFont typeface="Arial" panose="020B0604020202020204" pitchFamily="34" charset="0"/>
              <a:buChar char="•"/>
            </a:pPr>
            <a:r>
              <a:rPr kumimoji="1" lang="en-US" altLang="zh-CN" sz="2400" dirty="0">
                <a:latin typeface="Times New Roman" panose="02020603050405020304" pitchFamily="18" charset="0"/>
                <a:cs typeface="Times New Roman" panose="02020603050405020304" pitchFamily="18" charset="0"/>
              </a:rPr>
              <a:t>Recently, with the emergence of more affordable motion sensors (such as Kinect and inertial sensors) and gaming technologies, the use of home-based </a:t>
            </a:r>
            <a:r>
              <a:rPr kumimoji="1" lang="en-US" altLang="zh-CN" sz="2400" b="1" dirty="0">
                <a:solidFill>
                  <a:srgbClr val="C00000"/>
                </a:solidFill>
                <a:latin typeface="Times New Roman" panose="02020603050405020304" pitchFamily="18" charset="0"/>
                <a:cs typeface="Times New Roman" panose="02020603050405020304" pitchFamily="18" charset="0"/>
              </a:rPr>
              <a:t>exergame (exercise + gaming)</a:t>
            </a:r>
            <a:r>
              <a:rPr kumimoji="1" lang="en-US" altLang="zh-CN" sz="2400" dirty="0">
                <a:latin typeface="Times New Roman" panose="02020603050405020304" pitchFamily="18" charset="0"/>
                <a:cs typeface="Times New Roman" panose="02020603050405020304" pitchFamily="18" charset="0"/>
              </a:rPr>
              <a:t> for physical rehabilitation appears </a:t>
            </a:r>
            <a:r>
              <a:rPr kumimoji="1" lang="en-US" altLang="zh-CN" sz="2400" dirty="0">
                <a:solidFill>
                  <a:srgbClr val="C00000"/>
                </a:solidFill>
                <a:latin typeface="Times New Roman" panose="02020603050405020304" pitchFamily="18" charset="0"/>
                <a:cs typeface="Times New Roman" panose="02020603050405020304" pitchFamily="18" charset="0"/>
              </a:rPr>
              <a:t>promising over passive conventional exercise therapies </a:t>
            </a:r>
            <a:r>
              <a:rPr kumimoji="1" lang="en-US" altLang="zh-CN" sz="2400" dirty="0">
                <a:latin typeface="Times New Roman" panose="02020603050405020304" pitchFamily="18" charset="0"/>
                <a:cs typeface="Times New Roman" panose="02020603050405020304" pitchFamily="18" charset="0"/>
              </a:rPr>
              <a:t>for the elderly with respect to long-term uptake.</a:t>
            </a:r>
            <a:r>
              <a:rPr kumimoji="1" lang="zh-CN" altLang="en-US" sz="2400" dirty="0">
                <a:latin typeface="Times New Roman" panose="02020603050405020304" pitchFamily="18" charset="0"/>
                <a:cs typeface="Times New Roman" panose="02020603050405020304" pitchFamily="18" charset="0"/>
              </a:rPr>
              <a:t> </a:t>
            </a:r>
            <a:endParaRPr kumimoji="1" lang="en-US" altLang="zh-CN" sz="2400" dirty="0">
              <a:latin typeface="Times New Roman" panose="02020603050405020304" pitchFamily="18" charset="0"/>
              <a:cs typeface="Times New Roman" panose="02020603050405020304" pitchFamily="18" charset="0"/>
            </a:endParaRPr>
          </a:p>
          <a:p>
            <a:pPr marL="457200" indent="-457200" algn="just">
              <a:buFont typeface="Arial" panose="020B0604020202020204" pitchFamily="34" charset="0"/>
              <a:buChar char="•"/>
            </a:pPr>
            <a:endParaRPr kumimoji="1" lang="en-US" altLang="zh-CN" sz="2400" dirty="0">
              <a:latin typeface="Times New Roman" panose="02020603050405020304" pitchFamily="18" charset="0"/>
              <a:cs typeface="Times New Roman" panose="02020603050405020304" pitchFamily="18" charset="0"/>
            </a:endParaRPr>
          </a:p>
          <a:p>
            <a:pPr marL="457200" indent="-457200" algn="just">
              <a:buFont typeface="Arial" panose="020B0604020202020204" pitchFamily="34" charset="0"/>
              <a:buChar char="•"/>
            </a:pPr>
            <a:r>
              <a:rPr kumimoji="1" lang="en-US" altLang="zh-CN" sz="2400" dirty="0">
                <a:latin typeface="Times New Roman" panose="02020603050405020304" pitchFamily="18" charset="0"/>
                <a:cs typeface="Times New Roman" panose="02020603050405020304" pitchFamily="18" charset="0"/>
              </a:rPr>
              <a:t>not only </a:t>
            </a:r>
            <a:r>
              <a:rPr kumimoji="1" lang="en-US" altLang="zh-CN" sz="2400" dirty="0">
                <a:solidFill>
                  <a:srgbClr val="C00000"/>
                </a:solidFill>
                <a:latin typeface="Times New Roman" panose="02020603050405020304" pitchFamily="18" charset="0"/>
                <a:cs typeface="Times New Roman" panose="02020603050405020304" pitchFamily="18" charset="0"/>
              </a:rPr>
              <a:t>eliminate restrictions of distance and cost </a:t>
            </a:r>
            <a:r>
              <a:rPr kumimoji="1" lang="en-US" altLang="zh-CN" sz="2400" dirty="0">
                <a:latin typeface="Times New Roman" panose="02020603050405020304" pitchFamily="18" charset="0"/>
                <a:cs typeface="Times New Roman" panose="02020603050405020304" pitchFamily="18" charset="0"/>
              </a:rPr>
              <a:t>to the rehabilitation center, but also allow the elderly to </a:t>
            </a:r>
            <a:r>
              <a:rPr kumimoji="1" lang="en-US" altLang="zh-CN" sz="2400" dirty="0">
                <a:solidFill>
                  <a:srgbClr val="C00000"/>
                </a:solidFill>
                <a:latin typeface="Times New Roman" panose="02020603050405020304" pitchFamily="18" charset="0"/>
                <a:cs typeface="Times New Roman" panose="02020603050405020304" pitchFamily="18" charset="0"/>
              </a:rPr>
              <a:t>flexibly adjust the training schedule and exercise intensity </a:t>
            </a:r>
          </a:p>
        </p:txBody>
      </p:sp>
    </p:spTree>
    <p:extLst>
      <p:ext uri="{BB962C8B-B14F-4D97-AF65-F5344CB8AC3E}">
        <p14:creationId xmlns:p14="http://schemas.microsoft.com/office/powerpoint/2010/main" val="18807795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33E08847-C7BA-B341-A498-7986A4B280C3}"/>
              </a:ext>
            </a:extLst>
          </p:cNvPr>
          <p:cNvSpPr txBox="1"/>
          <p:nvPr/>
        </p:nvSpPr>
        <p:spPr>
          <a:xfrm>
            <a:off x="334108" y="263769"/>
            <a:ext cx="2410212" cy="584775"/>
          </a:xfrm>
          <a:prstGeom prst="rect">
            <a:avLst/>
          </a:prstGeom>
          <a:noFill/>
        </p:spPr>
        <p:txBody>
          <a:bodyPr wrap="none" rtlCol="0">
            <a:spAutoFit/>
          </a:bodyPr>
          <a:lstStyle/>
          <a:p>
            <a:r>
              <a:rPr kumimoji="1" lang="en-US" altLang="zh-CN" sz="3200" b="1" dirty="0">
                <a:latin typeface="Times New Roman" panose="02020603050405020304" pitchFamily="18" charset="0"/>
                <a:cs typeface="Times New Roman" panose="02020603050405020304" pitchFamily="18" charset="0"/>
              </a:rPr>
              <a:t>Introduction</a:t>
            </a:r>
            <a:endParaRPr kumimoji="1" lang="zh-CN" altLang="en-US" sz="3200" b="1" dirty="0">
              <a:latin typeface="Times New Roman" panose="02020603050405020304" pitchFamily="18" charset="0"/>
              <a:cs typeface="Times New Roman" panose="02020603050405020304" pitchFamily="18" charset="0"/>
            </a:endParaRPr>
          </a:p>
        </p:txBody>
      </p:sp>
      <p:sp>
        <p:nvSpPr>
          <p:cNvPr id="3" name="文本框 2">
            <a:extLst>
              <a:ext uri="{FF2B5EF4-FFF2-40B4-BE49-F238E27FC236}">
                <a16:creationId xmlns:a16="http://schemas.microsoft.com/office/drawing/2014/main" id="{A00197EC-946A-A14B-A5A9-CBC1CB2F5BD2}"/>
              </a:ext>
            </a:extLst>
          </p:cNvPr>
          <p:cNvSpPr txBox="1"/>
          <p:nvPr/>
        </p:nvSpPr>
        <p:spPr>
          <a:xfrm>
            <a:off x="334108" y="930189"/>
            <a:ext cx="11523784" cy="6001643"/>
          </a:xfrm>
          <a:prstGeom prst="rect">
            <a:avLst/>
          </a:prstGeom>
          <a:noFill/>
        </p:spPr>
        <p:txBody>
          <a:bodyPr wrap="square" rtlCol="0">
            <a:spAutoFit/>
          </a:bodyPr>
          <a:lstStyle/>
          <a:p>
            <a:pPr marL="457200" indent="-457200" algn="just">
              <a:buFont typeface="Arial" panose="020B0604020202020204" pitchFamily="34" charset="0"/>
              <a:buChar char="•"/>
            </a:pPr>
            <a:r>
              <a:rPr kumimoji="1" lang="en-US" altLang="zh-CN" sz="2400" dirty="0">
                <a:latin typeface="Times New Roman" panose="02020603050405020304" pitchFamily="18" charset="0"/>
                <a:cs typeface="Times New Roman" panose="02020603050405020304" pitchFamily="18" charset="0"/>
              </a:rPr>
              <a:t>Auto-coaching system:</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 </a:t>
            </a:r>
            <a:r>
              <a:rPr kumimoji="1" lang="en-US" altLang="zh-CN" sz="2400" dirty="0">
                <a:solidFill>
                  <a:srgbClr val="C00000"/>
                </a:solidFill>
                <a:latin typeface="Times New Roman" panose="02020603050405020304" pitchFamily="18" charset="0"/>
                <a:cs typeface="Times New Roman" panose="02020603050405020304" pitchFamily="18" charset="0"/>
              </a:rPr>
              <a:t>guide end users to follow virtual coach’s motions </a:t>
            </a:r>
            <a:r>
              <a:rPr kumimoji="1" lang="en-US" altLang="zh-CN" sz="2400" dirty="0">
                <a:latin typeface="Times New Roman" panose="02020603050405020304" pitchFamily="18" charset="0"/>
                <a:cs typeface="Times New Roman" panose="02020603050405020304" pitchFamily="18" charset="0"/>
              </a:rPr>
              <a:t>as well as track and evaluate their reproduced motions </a:t>
            </a:r>
          </a:p>
          <a:p>
            <a:pPr marL="457200" indent="-457200" algn="just">
              <a:buFont typeface="Arial" panose="020B0604020202020204" pitchFamily="34" charset="0"/>
              <a:buChar char="•"/>
            </a:pPr>
            <a:endParaRPr kumimoji="1" lang="en-US" altLang="zh-CN" sz="2400" dirty="0">
              <a:latin typeface="Times New Roman" panose="02020603050405020304" pitchFamily="18" charset="0"/>
              <a:cs typeface="Times New Roman" panose="02020603050405020304" pitchFamily="18" charset="0"/>
            </a:endParaRPr>
          </a:p>
          <a:p>
            <a:pPr marL="457200" indent="-457200" algn="just">
              <a:buFont typeface="Arial" panose="020B0604020202020204" pitchFamily="34" charset="0"/>
              <a:buChar char="•"/>
            </a:pPr>
            <a:r>
              <a:rPr kumimoji="1" lang="en-US" altLang="zh-CN" sz="2400" dirty="0">
                <a:latin typeface="Times New Roman" panose="02020603050405020304" pitchFamily="18" charset="0"/>
                <a:cs typeface="Times New Roman" panose="02020603050405020304" pitchFamily="18" charset="0"/>
              </a:rPr>
              <a:t>However, because there is no real coach on site during the exercise, </a:t>
            </a:r>
            <a:r>
              <a:rPr kumimoji="1" lang="en-US" altLang="zh-CN" sz="2400" dirty="0">
                <a:solidFill>
                  <a:srgbClr val="C00000"/>
                </a:solidFill>
                <a:latin typeface="Times New Roman" panose="02020603050405020304" pitchFamily="18" charset="0"/>
                <a:cs typeface="Times New Roman" panose="02020603050405020304" pitchFamily="18" charset="0"/>
              </a:rPr>
              <a:t>the scientific motion comparison for automatic performance evaluation is critical</a:t>
            </a:r>
            <a:r>
              <a:rPr kumimoji="1" lang="en-US" altLang="zh-CN" sz="2400" dirty="0">
                <a:latin typeface="Times New Roman" panose="02020603050405020304" pitchFamily="18" charset="0"/>
                <a:cs typeface="Times New Roman" panose="02020603050405020304" pitchFamily="18" charset="0"/>
              </a:rPr>
              <a:t> to guarantee the effectiveness of such a system. </a:t>
            </a:r>
          </a:p>
          <a:p>
            <a:pPr marL="457200" indent="-457200" algn="just">
              <a:buFont typeface="Arial" panose="020B0604020202020204" pitchFamily="34" charset="0"/>
              <a:buChar char="•"/>
            </a:pPr>
            <a:endParaRPr kumimoji="1" lang="en-US" altLang="zh-CN" sz="2400" dirty="0">
              <a:latin typeface="Times New Roman" panose="02020603050405020304" pitchFamily="18" charset="0"/>
              <a:cs typeface="Times New Roman" panose="02020603050405020304" pitchFamily="18" charset="0"/>
            </a:endParaRPr>
          </a:p>
          <a:p>
            <a:pPr marL="457200" indent="-457200" algn="just">
              <a:buFont typeface="Arial" panose="020B0604020202020204" pitchFamily="34" charset="0"/>
              <a:buChar char="•"/>
            </a:pPr>
            <a:r>
              <a:rPr kumimoji="1" lang="en-US" altLang="zh-CN" sz="2400" dirty="0">
                <a:latin typeface="Times New Roman" panose="02020603050405020304" pitchFamily="18" charset="0"/>
                <a:cs typeface="Times New Roman" panose="02020603050405020304" pitchFamily="18" charset="0"/>
              </a:rPr>
              <a:t>Dynamic time warping (DTW):</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a well-known approach for </a:t>
            </a:r>
            <a:r>
              <a:rPr kumimoji="1" lang="en-US" altLang="zh-CN" sz="2400" dirty="0">
                <a:solidFill>
                  <a:srgbClr val="C00000"/>
                </a:solidFill>
                <a:latin typeface="Times New Roman" panose="02020603050405020304" pitchFamily="18" charset="0"/>
                <a:cs typeface="Times New Roman" panose="02020603050405020304" pitchFamily="18" charset="0"/>
              </a:rPr>
              <a:t>measuring time-series similarity</a:t>
            </a:r>
            <a:r>
              <a:rPr kumimoji="1" lang="en-US" altLang="zh-CN" sz="2400" dirty="0">
                <a:latin typeface="Times New Roman" panose="02020603050405020304" pitchFamily="18" charset="0"/>
                <a:cs typeface="Times New Roman" panose="02020603050405020304" pitchFamily="18" charset="0"/>
              </a:rPr>
              <a:t>, which </a:t>
            </a:r>
            <a:r>
              <a:rPr kumimoji="1" lang="en-US" altLang="zh-CN" sz="2400" dirty="0">
                <a:solidFill>
                  <a:srgbClr val="C00000"/>
                </a:solidFill>
                <a:latin typeface="Times New Roman" panose="02020603050405020304" pitchFamily="18" charset="0"/>
                <a:cs typeface="Times New Roman" panose="02020603050405020304" pitchFamily="18" charset="0"/>
              </a:rPr>
              <a:t>minimizes the effects of time lag and distortion </a:t>
            </a:r>
            <a:r>
              <a:rPr kumimoji="1" lang="en-US" altLang="zh-CN" sz="2400" dirty="0">
                <a:latin typeface="Times New Roman" panose="02020603050405020304" pitchFamily="18" charset="0"/>
                <a:cs typeface="Times New Roman" panose="02020603050405020304" pitchFamily="18" charset="0"/>
              </a:rPr>
              <a:t>in the time axis due to speed variation </a:t>
            </a:r>
          </a:p>
          <a:p>
            <a:pPr marL="457200" indent="-457200" algn="just">
              <a:buFont typeface="Arial" panose="020B0604020202020204" pitchFamily="34" charset="0"/>
              <a:buChar char="•"/>
            </a:pPr>
            <a:endParaRPr kumimoji="1" lang="en-US" altLang="zh-CN" sz="2400" dirty="0">
              <a:latin typeface="Times New Roman" panose="02020603050405020304" pitchFamily="18" charset="0"/>
              <a:cs typeface="Times New Roman" panose="02020603050405020304" pitchFamily="18" charset="0"/>
            </a:endParaRPr>
          </a:p>
          <a:p>
            <a:pPr marL="457200" indent="-457200" algn="just">
              <a:buFont typeface="Arial" panose="020B0604020202020204" pitchFamily="34" charset="0"/>
              <a:buChar char="•"/>
            </a:pPr>
            <a:r>
              <a:rPr kumimoji="1" lang="en-US" altLang="zh-CN" sz="2400" dirty="0">
                <a:latin typeface="Times New Roman" panose="02020603050405020304" pitchFamily="18" charset="0"/>
                <a:cs typeface="Times New Roman" panose="02020603050405020304" pitchFamily="18" charset="0"/>
              </a:rPr>
              <a:t>This study aims to </a:t>
            </a:r>
            <a:r>
              <a:rPr kumimoji="1" lang="en-US" altLang="zh-CN" sz="2400" dirty="0">
                <a:solidFill>
                  <a:srgbClr val="C00000"/>
                </a:solidFill>
                <a:latin typeface="Times New Roman" panose="02020603050405020304" pitchFamily="18" charset="0"/>
                <a:cs typeface="Times New Roman" panose="02020603050405020304" pitchFamily="18" charset="0"/>
              </a:rPr>
              <a:t>develop and validate a DTW-based algorithm for a motion similarity evaluation</a:t>
            </a:r>
            <a:r>
              <a:rPr kumimoji="1" lang="en-US" altLang="zh-CN" sz="2400" dirty="0">
                <a:latin typeface="Times New Roman" panose="02020603050405020304" pitchFamily="18" charset="0"/>
                <a:cs typeface="Times New Roman" panose="02020603050405020304" pitchFamily="18" charset="0"/>
              </a:rPr>
              <a:t>, in order to support effective Kinect-enabled home-based virtual coaching. We proposed a simple but innovative method to directly </a:t>
            </a:r>
            <a:r>
              <a:rPr kumimoji="1" lang="en-US" altLang="zh-CN" sz="2400" dirty="0">
                <a:solidFill>
                  <a:srgbClr val="C00000"/>
                </a:solidFill>
                <a:latin typeface="Times New Roman" panose="02020603050405020304" pitchFamily="18" charset="0"/>
                <a:cs typeface="Times New Roman" panose="02020603050405020304" pitchFamily="18" charset="0"/>
              </a:rPr>
              <a:t>convert the DTW matching cost to a meaningful performance score in terms of percentage</a:t>
            </a:r>
            <a:r>
              <a:rPr kumimoji="1" lang="en-US" altLang="zh-CN" sz="2400" dirty="0">
                <a:latin typeface="Times New Roman" panose="02020603050405020304" pitchFamily="18" charset="0"/>
                <a:cs typeface="Times New Roman" panose="02020603050405020304" pitchFamily="18" charset="0"/>
              </a:rPr>
              <a:t> (0–100%), without training data and experience of experts. </a:t>
            </a:r>
          </a:p>
        </p:txBody>
      </p:sp>
    </p:spTree>
    <p:extLst>
      <p:ext uri="{BB962C8B-B14F-4D97-AF65-F5344CB8AC3E}">
        <p14:creationId xmlns:p14="http://schemas.microsoft.com/office/powerpoint/2010/main" val="8145645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B3636E9B-B719-A548-ACFA-CCE40AD99850}"/>
              </a:ext>
            </a:extLst>
          </p:cNvPr>
          <p:cNvSpPr txBox="1"/>
          <p:nvPr/>
        </p:nvSpPr>
        <p:spPr>
          <a:xfrm>
            <a:off x="334108" y="263769"/>
            <a:ext cx="1712328" cy="584775"/>
          </a:xfrm>
          <a:prstGeom prst="rect">
            <a:avLst/>
          </a:prstGeom>
          <a:noFill/>
        </p:spPr>
        <p:txBody>
          <a:bodyPr wrap="none" rtlCol="0">
            <a:spAutoFit/>
          </a:bodyPr>
          <a:lstStyle/>
          <a:p>
            <a:r>
              <a:rPr kumimoji="1" lang="en-US" altLang="zh-CN" sz="3200" b="1" dirty="0">
                <a:latin typeface="Times New Roman" panose="02020603050405020304" pitchFamily="18" charset="0"/>
                <a:cs typeface="Times New Roman" panose="02020603050405020304" pitchFamily="18" charset="0"/>
              </a:rPr>
              <a:t>Methods</a:t>
            </a:r>
            <a:endParaRPr kumimoji="1" lang="zh-CN" altLang="en-US" sz="3200" b="1" dirty="0">
              <a:latin typeface="Times New Roman" panose="02020603050405020304" pitchFamily="18" charset="0"/>
              <a:cs typeface="Times New Roman" panose="02020603050405020304" pitchFamily="18" charset="0"/>
            </a:endParaRPr>
          </a:p>
        </p:txBody>
      </p:sp>
      <p:sp>
        <p:nvSpPr>
          <p:cNvPr id="3" name="文本框 2">
            <a:extLst>
              <a:ext uri="{FF2B5EF4-FFF2-40B4-BE49-F238E27FC236}">
                <a16:creationId xmlns:a16="http://schemas.microsoft.com/office/drawing/2014/main" id="{8CE9264E-2A4C-3B46-B23E-CF38E5DD5509}"/>
              </a:ext>
            </a:extLst>
          </p:cNvPr>
          <p:cNvSpPr txBox="1"/>
          <p:nvPr/>
        </p:nvSpPr>
        <p:spPr>
          <a:xfrm>
            <a:off x="334108" y="930189"/>
            <a:ext cx="11523784" cy="3416320"/>
          </a:xfrm>
          <a:prstGeom prst="rect">
            <a:avLst/>
          </a:prstGeom>
          <a:noFill/>
        </p:spPr>
        <p:txBody>
          <a:bodyPr wrap="square" rtlCol="0">
            <a:spAutoFit/>
          </a:bodyPr>
          <a:lstStyle/>
          <a:p>
            <a:pPr algn="just"/>
            <a:r>
              <a:rPr kumimoji="1" lang="en-US" altLang="zh-CN" sz="2400" b="1" dirty="0">
                <a:latin typeface="Times New Roman" panose="02020603050405020304" pitchFamily="18" charset="0"/>
                <a:cs typeface="Times New Roman" panose="02020603050405020304" pitchFamily="18" charset="0"/>
              </a:rPr>
              <a:t>3D Pose Comparison </a:t>
            </a:r>
          </a:p>
          <a:p>
            <a:pPr algn="just"/>
            <a:endParaRPr kumimoji="1" lang="en-US" altLang="zh-CN" sz="2400" dirty="0">
              <a:latin typeface="Times New Roman" panose="02020603050405020304" pitchFamily="18" charset="0"/>
              <a:cs typeface="Times New Roman" panose="02020603050405020304" pitchFamily="18" charset="0"/>
            </a:endParaRPr>
          </a:p>
          <a:p>
            <a:pPr marL="457200" indent="-457200" algn="just">
              <a:buFont typeface="Arial" panose="020B0604020202020204" pitchFamily="34" charset="0"/>
              <a:buChar char="•"/>
            </a:pPr>
            <a:r>
              <a:rPr kumimoji="1" lang="en-US" altLang="zh-CN" sz="2400" dirty="0">
                <a:solidFill>
                  <a:srgbClr val="C00000"/>
                </a:solidFill>
                <a:latin typeface="Times New Roman" panose="02020603050405020304" pitchFamily="18" charset="0"/>
                <a:cs typeface="Times New Roman" panose="02020603050405020304" pitchFamily="18" charset="0"/>
              </a:rPr>
              <a:t>quantify the difference </a:t>
            </a:r>
            <a:r>
              <a:rPr kumimoji="1" lang="en-US" altLang="zh-CN" sz="2400" dirty="0">
                <a:latin typeface="Times New Roman" panose="02020603050405020304" pitchFamily="18" charset="0"/>
                <a:cs typeface="Times New Roman" panose="02020603050405020304" pitchFamily="18" charset="0"/>
              </a:rPr>
              <a:t>between these two 3D poses at a given frame. </a:t>
            </a:r>
          </a:p>
          <a:p>
            <a:pPr marL="457200" indent="-457200" algn="just">
              <a:buFont typeface="Arial" panose="020B0604020202020204" pitchFamily="34" charset="0"/>
              <a:buChar char="•"/>
            </a:pPr>
            <a:endParaRPr kumimoji="1" lang="en-US" altLang="zh-CN" sz="2400" dirty="0">
              <a:latin typeface="Times New Roman" panose="02020603050405020304" pitchFamily="18" charset="0"/>
              <a:cs typeface="Times New Roman" panose="02020603050405020304" pitchFamily="18" charset="0"/>
            </a:endParaRPr>
          </a:p>
          <a:p>
            <a:pPr marL="457200" indent="-457200" algn="just">
              <a:buFont typeface="Arial" panose="020B0604020202020204" pitchFamily="34" charset="0"/>
              <a:buChar char="•"/>
            </a:pPr>
            <a:r>
              <a:rPr kumimoji="1" lang="en-US" altLang="zh-CN" sz="2400" dirty="0">
                <a:solidFill>
                  <a:srgbClr val="C00000"/>
                </a:solidFill>
                <a:latin typeface="Times New Roman" panose="02020603050405020304" pitchFamily="18" charset="0"/>
                <a:cs typeface="Times New Roman" panose="02020603050405020304" pitchFamily="18" charset="0"/>
              </a:rPr>
              <a:t>eight major bones of the human skeleton </a:t>
            </a:r>
            <a:r>
              <a:rPr kumimoji="1" lang="en-US" altLang="zh-CN" sz="2400" dirty="0">
                <a:latin typeface="Times New Roman" panose="02020603050405020304" pitchFamily="18" charset="0"/>
                <a:cs typeface="Times New Roman" panose="02020603050405020304" pitchFamily="18" charset="0"/>
              </a:rPr>
              <a:t>(the upper and lower arms, and the upper and lower legs) </a:t>
            </a:r>
          </a:p>
          <a:p>
            <a:pPr marL="457200" indent="-457200" algn="just">
              <a:buFont typeface="Arial" panose="020B0604020202020204" pitchFamily="34" charset="0"/>
              <a:buChar char="•"/>
            </a:pPr>
            <a:endParaRPr kumimoji="1" lang="en-US" altLang="zh-CN" sz="2400" dirty="0">
              <a:latin typeface="Times New Roman" panose="02020603050405020304" pitchFamily="18" charset="0"/>
              <a:cs typeface="Times New Roman" panose="02020603050405020304" pitchFamily="18" charset="0"/>
            </a:endParaRPr>
          </a:p>
          <a:p>
            <a:pPr marL="457200" indent="-457200" algn="just">
              <a:buFont typeface="Arial" panose="020B0604020202020204" pitchFamily="34" charset="0"/>
              <a:buChar char="•"/>
            </a:pPr>
            <a:r>
              <a:rPr kumimoji="1" lang="en-US" altLang="zh-CN" sz="2400" dirty="0">
                <a:solidFill>
                  <a:srgbClr val="C00000"/>
                </a:solidFill>
                <a:latin typeface="Times New Roman" panose="02020603050405020304" pitchFamily="18" charset="0"/>
                <a:cs typeface="Times New Roman" panose="02020603050405020304" pitchFamily="18" charset="0"/>
              </a:rPr>
              <a:t>The angle difference (</a:t>
            </a:r>
            <a:r>
              <a:rPr kumimoji="1" lang="el-GR" altLang="zh-CN" sz="2400" dirty="0">
                <a:solidFill>
                  <a:srgbClr val="C00000"/>
                </a:solidFill>
                <a:latin typeface="Times New Roman" panose="02020603050405020304" pitchFamily="18" charset="0"/>
                <a:cs typeface="Times New Roman" panose="02020603050405020304" pitchFamily="18" charset="0"/>
              </a:rPr>
              <a:t>θ) </a:t>
            </a:r>
            <a:r>
              <a:rPr kumimoji="1" lang="en-US" altLang="zh-CN" sz="2400" dirty="0">
                <a:solidFill>
                  <a:srgbClr val="C00000"/>
                </a:solidFill>
                <a:latin typeface="Times New Roman" panose="02020603050405020304" pitchFamily="18" charset="0"/>
                <a:cs typeface="Times New Roman" panose="02020603050405020304" pitchFamily="18" charset="0"/>
              </a:rPr>
              <a:t>between two corresponding bone vectors </a:t>
            </a:r>
            <a:r>
              <a:rPr kumimoji="1" lang="en-US" altLang="zh-CN" sz="2400" dirty="0">
                <a:latin typeface="Times New Roman" panose="02020603050405020304" pitchFamily="18" charset="0"/>
                <a:cs typeface="Times New Roman" panose="02020603050405020304" pitchFamily="18" charset="0"/>
              </a:rPr>
              <a:t>of trainer and trainee can be calculated by the law of cosine.</a:t>
            </a:r>
          </a:p>
        </p:txBody>
      </p:sp>
      <p:pic>
        <p:nvPicPr>
          <p:cNvPr id="5" name="图片 4" descr="图片包含 游戏机&#10;&#10;描述已自动生成">
            <a:extLst>
              <a:ext uri="{FF2B5EF4-FFF2-40B4-BE49-F238E27FC236}">
                <a16:creationId xmlns:a16="http://schemas.microsoft.com/office/drawing/2014/main" id="{C79EC94C-473A-5648-9489-7C12CFDE1C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31207" y="5039432"/>
            <a:ext cx="2771521" cy="1125073"/>
          </a:xfrm>
          <a:prstGeom prst="rect">
            <a:avLst/>
          </a:prstGeom>
        </p:spPr>
      </p:pic>
      <p:pic>
        <p:nvPicPr>
          <p:cNvPr id="7" name="图片 6" descr="地图上有字&#10;&#10;描述已自动生成">
            <a:extLst>
              <a:ext uri="{FF2B5EF4-FFF2-40B4-BE49-F238E27FC236}">
                <a16:creationId xmlns:a16="http://schemas.microsoft.com/office/drawing/2014/main" id="{DB82A680-B434-5D4D-AEF0-046E624E68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31678" y="4324084"/>
            <a:ext cx="2529115" cy="2268765"/>
          </a:xfrm>
          <a:prstGeom prst="rect">
            <a:avLst/>
          </a:prstGeom>
        </p:spPr>
      </p:pic>
    </p:spTree>
    <p:extLst>
      <p:ext uri="{BB962C8B-B14F-4D97-AF65-F5344CB8AC3E}">
        <p14:creationId xmlns:p14="http://schemas.microsoft.com/office/powerpoint/2010/main" val="37868246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B0EC5610-AB26-BD4B-B950-07971703A9DA}"/>
              </a:ext>
            </a:extLst>
          </p:cNvPr>
          <p:cNvSpPr txBox="1"/>
          <p:nvPr/>
        </p:nvSpPr>
        <p:spPr>
          <a:xfrm>
            <a:off x="334108" y="263769"/>
            <a:ext cx="1712328" cy="584775"/>
          </a:xfrm>
          <a:prstGeom prst="rect">
            <a:avLst/>
          </a:prstGeom>
          <a:noFill/>
        </p:spPr>
        <p:txBody>
          <a:bodyPr wrap="none" rtlCol="0">
            <a:spAutoFit/>
          </a:bodyPr>
          <a:lstStyle/>
          <a:p>
            <a:r>
              <a:rPr kumimoji="1" lang="en-US" altLang="zh-CN" sz="3200" b="1" dirty="0">
                <a:latin typeface="Times New Roman" panose="02020603050405020304" pitchFamily="18" charset="0"/>
                <a:cs typeface="Times New Roman" panose="02020603050405020304" pitchFamily="18" charset="0"/>
              </a:rPr>
              <a:t>Methods</a:t>
            </a:r>
            <a:endParaRPr kumimoji="1" lang="zh-CN" altLang="en-US" sz="3200" b="1" dirty="0">
              <a:latin typeface="Times New Roman" panose="02020603050405020304" pitchFamily="18" charset="0"/>
              <a:cs typeface="Times New Roman" panose="02020603050405020304" pitchFamily="18" charset="0"/>
            </a:endParaRPr>
          </a:p>
        </p:txBody>
      </p:sp>
      <p:sp>
        <p:nvSpPr>
          <p:cNvPr id="3" name="文本框 2">
            <a:extLst>
              <a:ext uri="{FF2B5EF4-FFF2-40B4-BE49-F238E27FC236}">
                <a16:creationId xmlns:a16="http://schemas.microsoft.com/office/drawing/2014/main" id="{8F67E964-5DE6-A840-B093-9213207BD6EB}"/>
              </a:ext>
            </a:extLst>
          </p:cNvPr>
          <p:cNvSpPr txBox="1"/>
          <p:nvPr/>
        </p:nvSpPr>
        <p:spPr>
          <a:xfrm>
            <a:off x="334108" y="930189"/>
            <a:ext cx="11523784" cy="4154984"/>
          </a:xfrm>
          <a:prstGeom prst="rect">
            <a:avLst/>
          </a:prstGeom>
          <a:noFill/>
        </p:spPr>
        <p:txBody>
          <a:bodyPr wrap="square" rtlCol="0">
            <a:spAutoFit/>
          </a:bodyPr>
          <a:lstStyle/>
          <a:p>
            <a:pPr algn="just"/>
            <a:r>
              <a:rPr kumimoji="1" lang="en-US" altLang="zh-CN" sz="2400" b="1" dirty="0">
                <a:latin typeface="Times New Roman" panose="02020603050405020304" pitchFamily="18" charset="0"/>
                <a:cs typeface="Times New Roman" panose="02020603050405020304" pitchFamily="18" charset="0"/>
              </a:rPr>
              <a:t>Motion Comparison </a:t>
            </a:r>
          </a:p>
          <a:p>
            <a:pPr algn="just"/>
            <a:endParaRPr kumimoji="1" lang="en-US" altLang="zh-CN" sz="2400" dirty="0">
              <a:latin typeface="Times New Roman" panose="02020603050405020304" pitchFamily="18" charset="0"/>
              <a:cs typeface="Times New Roman" panose="02020603050405020304" pitchFamily="18" charset="0"/>
            </a:endParaRPr>
          </a:p>
          <a:p>
            <a:pPr marL="457200" indent="-457200" algn="just">
              <a:buFont typeface="Arial" panose="020B0604020202020204" pitchFamily="34" charset="0"/>
              <a:buChar char="•"/>
            </a:pPr>
            <a:r>
              <a:rPr kumimoji="1" lang="en-US" altLang="zh-CN" sz="2400" dirty="0">
                <a:latin typeface="Times New Roman" panose="02020603050405020304" pitchFamily="18" charset="0"/>
                <a:cs typeface="Times New Roman" panose="02020603050405020304" pitchFamily="18" charset="0"/>
              </a:rPr>
              <a:t>Given </a:t>
            </a:r>
            <a:r>
              <a:rPr kumimoji="1" lang="en-US" altLang="zh-CN" sz="2400" dirty="0">
                <a:solidFill>
                  <a:srgbClr val="C00000"/>
                </a:solidFill>
                <a:latin typeface="Times New Roman" panose="02020603050405020304" pitchFamily="18" charset="0"/>
                <a:cs typeface="Times New Roman" panose="02020603050405020304" pitchFamily="18" charset="0"/>
              </a:rPr>
              <a:t>two sequences of motion data X and Y</a:t>
            </a:r>
            <a:r>
              <a:rPr kumimoji="1" lang="en-US" altLang="zh-CN" sz="2400" dirty="0">
                <a:latin typeface="Times New Roman" panose="02020603050405020304" pitchFamily="18" charset="0"/>
                <a:cs typeface="Times New Roman" panose="02020603050405020304" pitchFamily="18" charset="0"/>
              </a:rPr>
              <a:t>, each frame of motion data is a 3D pose. </a:t>
            </a:r>
          </a:p>
          <a:p>
            <a:pPr marL="457200" indent="-457200" algn="just">
              <a:buFont typeface="Arial" panose="020B0604020202020204" pitchFamily="34" charset="0"/>
              <a:buChar char="•"/>
            </a:pPr>
            <a:endParaRPr kumimoji="1" lang="en-US" altLang="zh-CN" sz="2400" dirty="0">
              <a:latin typeface="Times New Roman" panose="02020603050405020304" pitchFamily="18" charset="0"/>
              <a:cs typeface="Times New Roman" panose="02020603050405020304" pitchFamily="18" charset="0"/>
            </a:endParaRPr>
          </a:p>
          <a:p>
            <a:pPr marL="457200" indent="-457200" algn="just">
              <a:buFont typeface="Arial" panose="020B0604020202020204" pitchFamily="34" charset="0"/>
              <a:buChar char="•"/>
            </a:pPr>
            <a:r>
              <a:rPr kumimoji="1" lang="en-US" altLang="zh-CN" sz="2400" dirty="0">
                <a:latin typeface="Times New Roman" panose="02020603050405020304" pitchFamily="18" charset="0"/>
                <a:cs typeface="Times New Roman" panose="02020603050405020304" pitchFamily="18" charset="0"/>
              </a:rPr>
              <a:t>We</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solidFill>
                  <a:srgbClr val="C00000"/>
                </a:solidFill>
                <a:latin typeface="Times New Roman" panose="02020603050405020304" pitchFamily="18" charset="0"/>
                <a:cs typeface="Times New Roman" panose="02020603050405020304" pitchFamily="18" charset="0"/>
              </a:rPr>
              <a:t>applied</a:t>
            </a:r>
            <a:r>
              <a:rPr kumimoji="1" lang="zh-CN" altLang="en-US" sz="2400" dirty="0">
                <a:solidFill>
                  <a:srgbClr val="C00000"/>
                </a:solidFill>
                <a:latin typeface="Times New Roman" panose="02020603050405020304" pitchFamily="18" charset="0"/>
                <a:cs typeface="Times New Roman" panose="02020603050405020304" pitchFamily="18" charset="0"/>
              </a:rPr>
              <a:t> </a:t>
            </a:r>
            <a:r>
              <a:rPr kumimoji="1" lang="en-US" altLang="zh-CN" sz="2400" dirty="0">
                <a:solidFill>
                  <a:srgbClr val="C00000"/>
                </a:solidFill>
                <a:latin typeface="Times New Roman" panose="02020603050405020304" pitchFamily="18" charset="0"/>
                <a:cs typeface="Times New Roman" panose="02020603050405020304" pitchFamily="18" charset="0"/>
              </a:rPr>
              <a:t>DTW</a:t>
            </a:r>
            <a:r>
              <a:rPr kumimoji="1" lang="zh-CN" altLang="en-US" sz="2400" dirty="0">
                <a:solidFill>
                  <a:srgbClr val="C00000"/>
                </a:solidFill>
                <a:latin typeface="Times New Roman" panose="02020603050405020304" pitchFamily="18" charset="0"/>
                <a:cs typeface="Times New Roman" panose="02020603050405020304" pitchFamily="18" charset="0"/>
              </a:rPr>
              <a:t> </a:t>
            </a:r>
            <a:r>
              <a:rPr kumimoji="1" lang="en-US" altLang="zh-CN" sz="2400" dirty="0">
                <a:solidFill>
                  <a:srgbClr val="C00000"/>
                </a:solidFill>
                <a:latin typeface="Times New Roman" panose="02020603050405020304" pitchFamily="18" charset="0"/>
                <a:cs typeface="Times New Roman" panose="02020603050405020304" pitchFamily="18" charset="0"/>
              </a:rPr>
              <a:t>to</a:t>
            </a:r>
            <a:r>
              <a:rPr kumimoji="1" lang="zh-CN" altLang="en-US" sz="2400" dirty="0">
                <a:solidFill>
                  <a:srgbClr val="C00000"/>
                </a:solidFill>
                <a:latin typeface="Times New Roman" panose="02020603050405020304" pitchFamily="18" charset="0"/>
                <a:cs typeface="Times New Roman" panose="02020603050405020304" pitchFamily="18" charset="0"/>
              </a:rPr>
              <a:t> </a:t>
            </a:r>
            <a:r>
              <a:rPr kumimoji="1" lang="en-US" altLang="zh-CN" sz="2400" dirty="0">
                <a:solidFill>
                  <a:srgbClr val="C00000"/>
                </a:solidFill>
                <a:latin typeface="Times New Roman" panose="02020603050405020304" pitchFamily="18" charset="0"/>
                <a:cs typeface="Times New Roman" panose="02020603050405020304" pitchFamily="18" charset="0"/>
              </a:rPr>
              <a:t>find</a:t>
            </a:r>
            <a:r>
              <a:rPr kumimoji="1" lang="zh-CN" altLang="en-US" sz="2400" dirty="0">
                <a:solidFill>
                  <a:srgbClr val="C00000"/>
                </a:solidFill>
                <a:latin typeface="Times New Roman" panose="02020603050405020304" pitchFamily="18" charset="0"/>
                <a:cs typeface="Times New Roman" panose="02020603050405020304" pitchFamily="18" charset="0"/>
              </a:rPr>
              <a:t> </a:t>
            </a:r>
            <a:r>
              <a:rPr kumimoji="1" lang="en-US" altLang="zh-CN" sz="2400" dirty="0">
                <a:solidFill>
                  <a:srgbClr val="C00000"/>
                </a:solidFill>
                <a:latin typeface="Times New Roman" panose="02020603050405020304" pitchFamily="18" charset="0"/>
                <a:cs typeface="Times New Roman" panose="02020603050405020304" pitchFamily="18" charset="0"/>
              </a:rPr>
              <a:t>the</a:t>
            </a:r>
            <a:r>
              <a:rPr kumimoji="1" lang="zh-CN" altLang="en-US" sz="2400" dirty="0">
                <a:solidFill>
                  <a:srgbClr val="C00000"/>
                </a:solidFill>
                <a:latin typeface="Times New Roman" panose="02020603050405020304" pitchFamily="18" charset="0"/>
                <a:cs typeface="Times New Roman" panose="02020603050405020304" pitchFamily="18" charset="0"/>
              </a:rPr>
              <a:t> </a:t>
            </a:r>
            <a:r>
              <a:rPr kumimoji="1" lang="en-US" altLang="zh-CN" sz="2400" dirty="0">
                <a:solidFill>
                  <a:srgbClr val="C00000"/>
                </a:solidFill>
                <a:latin typeface="Times New Roman" panose="02020603050405020304" pitchFamily="18" charset="0"/>
                <a:cs typeface="Times New Roman" panose="02020603050405020304" pitchFamily="18" charset="0"/>
              </a:rPr>
              <a:t>optimal</a:t>
            </a:r>
            <a:r>
              <a:rPr kumimoji="1" lang="zh-CN" altLang="en-US" sz="2400" dirty="0">
                <a:solidFill>
                  <a:srgbClr val="C00000"/>
                </a:solidFill>
                <a:latin typeface="Times New Roman" panose="02020603050405020304" pitchFamily="18" charset="0"/>
                <a:cs typeface="Times New Roman" panose="02020603050405020304" pitchFamily="18" charset="0"/>
              </a:rPr>
              <a:t> </a:t>
            </a:r>
            <a:r>
              <a:rPr kumimoji="1" lang="en-US" altLang="zh-CN" sz="2400" dirty="0">
                <a:solidFill>
                  <a:srgbClr val="C00000"/>
                </a:solidFill>
                <a:latin typeface="Times New Roman" panose="02020603050405020304" pitchFamily="18" charset="0"/>
                <a:cs typeface="Times New Roman" panose="02020603050405020304" pitchFamily="18" charset="0"/>
              </a:rPr>
              <a:t>matching</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between</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the</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trainer’s</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motion</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and</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the</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trainee’s</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motion</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while</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solidFill>
                  <a:srgbClr val="C00000"/>
                </a:solidFill>
                <a:latin typeface="Times New Roman" panose="02020603050405020304" pitchFamily="18" charset="0"/>
                <a:cs typeface="Times New Roman" panose="02020603050405020304" pitchFamily="18" charset="0"/>
              </a:rPr>
              <a:t>minimizing</a:t>
            </a:r>
            <a:r>
              <a:rPr kumimoji="1" lang="zh-CN" altLang="en-US" sz="2400" dirty="0">
                <a:solidFill>
                  <a:srgbClr val="C00000"/>
                </a:solidFill>
                <a:latin typeface="Times New Roman" panose="02020603050405020304" pitchFamily="18" charset="0"/>
                <a:cs typeface="Times New Roman" panose="02020603050405020304" pitchFamily="18" charset="0"/>
              </a:rPr>
              <a:t> </a:t>
            </a:r>
            <a:r>
              <a:rPr kumimoji="1" lang="en-US" altLang="zh-CN" sz="2400" dirty="0">
                <a:solidFill>
                  <a:srgbClr val="C00000"/>
                </a:solidFill>
                <a:latin typeface="Times New Roman" panose="02020603050405020304" pitchFamily="18" charset="0"/>
                <a:cs typeface="Times New Roman" panose="02020603050405020304" pitchFamily="18" charset="0"/>
              </a:rPr>
              <a:t>the</a:t>
            </a:r>
            <a:r>
              <a:rPr kumimoji="1" lang="zh-CN" altLang="en-US" sz="2400" dirty="0">
                <a:solidFill>
                  <a:srgbClr val="C00000"/>
                </a:solidFill>
                <a:latin typeface="Times New Roman" panose="02020603050405020304" pitchFamily="18" charset="0"/>
                <a:cs typeface="Times New Roman" panose="02020603050405020304" pitchFamily="18" charset="0"/>
              </a:rPr>
              <a:t> </a:t>
            </a:r>
            <a:r>
              <a:rPr kumimoji="1" lang="en-US" altLang="zh-CN" sz="2400" dirty="0">
                <a:solidFill>
                  <a:srgbClr val="C00000"/>
                </a:solidFill>
                <a:latin typeface="Times New Roman" panose="02020603050405020304" pitchFamily="18" charset="0"/>
                <a:cs typeface="Times New Roman" panose="02020603050405020304" pitchFamily="18" charset="0"/>
              </a:rPr>
              <a:t>effects</a:t>
            </a:r>
            <a:r>
              <a:rPr kumimoji="1" lang="zh-CN" altLang="en-US" sz="2400" dirty="0">
                <a:solidFill>
                  <a:srgbClr val="C00000"/>
                </a:solidFill>
                <a:latin typeface="Times New Roman" panose="02020603050405020304" pitchFamily="18" charset="0"/>
                <a:cs typeface="Times New Roman" panose="02020603050405020304" pitchFamily="18" charset="0"/>
              </a:rPr>
              <a:t> </a:t>
            </a:r>
            <a:r>
              <a:rPr kumimoji="1" lang="en-US" altLang="zh-CN" sz="2400" dirty="0">
                <a:solidFill>
                  <a:srgbClr val="C00000"/>
                </a:solidFill>
                <a:latin typeface="Times New Roman" panose="02020603050405020304" pitchFamily="18" charset="0"/>
                <a:cs typeface="Times New Roman" panose="02020603050405020304" pitchFamily="18" charset="0"/>
              </a:rPr>
              <a:t>of</a:t>
            </a:r>
            <a:r>
              <a:rPr kumimoji="1" lang="zh-CN" altLang="en-US" sz="2400" dirty="0">
                <a:solidFill>
                  <a:srgbClr val="C00000"/>
                </a:solidFill>
                <a:latin typeface="Times New Roman" panose="02020603050405020304" pitchFamily="18" charset="0"/>
                <a:cs typeface="Times New Roman" panose="02020603050405020304" pitchFamily="18" charset="0"/>
              </a:rPr>
              <a:t> </a:t>
            </a:r>
            <a:r>
              <a:rPr kumimoji="1" lang="en-US" altLang="zh-CN" sz="2400" dirty="0">
                <a:solidFill>
                  <a:srgbClr val="C00000"/>
                </a:solidFill>
                <a:latin typeface="Times New Roman" panose="02020603050405020304" pitchFamily="18" charset="0"/>
                <a:cs typeface="Times New Roman" panose="02020603050405020304" pitchFamily="18" charset="0"/>
              </a:rPr>
              <a:t>shifting</a:t>
            </a:r>
            <a:r>
              <a:rPr kumimoji="1" lang="zh-CN" altLang="en-US" sz="2400" dirty="0">
                <a:solidFill>
                  <a:srgbClr val="C00000"/>
                </a:solidFill>
                <a:latin typeface="Times New Roman" panose="02020603050405020304" pitchFamily="18" charset="0"/>
                <a:cs typeface="Times New Roman" panose="02020603050405020304" pitchFamily="18" charset="0"/>
              </a:rPr>
              <a:t> </a:t>
            </a:r>
            <a:r>
              <a:rPr kumimoji="1" lang="en-US" altLang="zh-CN" sz="2400" dirty="0">
                <a:solidFill>
                  <a:srgbClr val="C00000"/>
                </a:solidFill>
                <a:latin typeface="Times New Roman" panose="02020603050405020304" pitchFamily="18" charset="0"/>
                <a:cs typeface="Times New Roman" panose="02020603050405020304" pitchFamily="18" charset="0"/>
              </a:rPr>
              <a:t>and</a:t>
            </a:r>
            <a:r>
              <a:rPr kumimoji="1" lang="zh-CN" altLang="en-US" sz="2400" dirty="0">
                <a:solidFill>
                  <a:srgbClr val="C00000"/>
                </a:solidFill>
                <a:latin typeface="Times New Roman" panose="02020603050405020304" pitchFamily="18" charset="0"/>
                <a:cs typeface="Times New Roman" panose="02020603050405020304" pitchFamily="18" charset="0"/>
              </a:rPr>
              <a:t> </a:t>
            </a:r>
            <a:r>
              <a:rPr kumimoji="1" lang="en-US" altLang="zh-CN" sz="2400" dirty="0">
                <a:solidFill>
                  <a:srgbClr val="C00000"/>
                </a:solidFill>
                <a:latin typeface="Times New Roman" panose="02020603050405020304" pitchFamily="18" charset="0"/>
                <a:cs typeface="Times New Roman" panose="02020603050405020304" pitchFamily="18" charset="0"/>
              </a:rPr>
              <a:t>distortion</a:t>
            </a:r>
            <a:r>
              <a:rPr kumimoji="1" lang="zh-CN" altLang="en-US" sz="2400" dirty="0">
                <a:solidFill>
                  <a:srgbClr val="C00000"/>
                </a:solidFill>
                <a:latin typeface="Times New Roman" panose="02020603050405020304" pitchFamily="18" charset="0"/>
                <a:cs typeface="Times New Roman" panose="02020603050405020304" pitchFamily="18" charset="0"/>
              </a:rPr>
              <a:t> </a:t>
            </a:r>
            <a:r>
              <a:rPr kumimoji="1" lang="en-US" altLang="zh-CN" sz="2400" dirty="0">
                <a:solidFill>
                  <a:srgbClr val="C00000"/>
                </a:solidFill>
                <a:latin typeface="Times New Roman" panose="02020603050405020304" pitchFamily="18" charset="0"/>
                <a:cs typeface="Times New Roman" panose="02020603050405020304" pitchFamily="18" charset="0"/>
              </a:rPr>
              <a:t>in</a:t>
            </a:r>
            <a:r>
              <a:rPr kumimoji="1" lang="zh-CN" altLang="en-US" sz="2400" dirty="0">
                <a:solidFill>
                  <a:srgbClr val="C00000"/>
                </a:solidFill>
                <a:latin typeface="Times New Roman" panose="02020603050405020304" pitchFamily="18" charset="0"/>
                <a:cs typeface="Times New Roman" panose="02020603050405020304" pitchFamily="18" charset="0"/>
              </a:rPr>
              <a:t> </a:t>
            </a:r>
            <a:r>
              <a:rPr kumimoji="1" lang="en-US" altLang="zh-CN" sz="2400" dirty="0">
                <a:solidFill>
                  <a:srgbClr val="C00000"/>
                </a:solidFill>
                <a:latin typeface="Times New Roman" panose="02020603050405020304" pitchFamily="18" charset="0"/>
                <a:cs typeface="Times New Roman" panose="02020603050405020304" pitchFamily="18" charset="0"/>
              </a:rPr>
              <a:t>time</a:t>
            </a:r>
            <a:r>
              <a:rPr kumimoji="1" lang="en-US" altLang="zh-CN" sz="2400" dirty="0">
                <a:latin typeface="Times New Roman" panose="02020603050405020304" pitchFamily="18" charset="0"/>
                <a:cs typeface="Times New Roman" panose="02020603050405020304" pitchFamily="18" charset="0"/>
              </a:rPr>
              <a:t>.</a:t>
            </a:r>
          </a:p>
          <a:p>
            <a:pPr marL="457200" indent="-457200" algn="just">
              <a:buFont typeface="Arial" panose="020B0604020202020204" pitchFamily="34" charset="0"/>
              <a:buChar char="•"/>
            </a:pPr>
            <a:endParaRPr kumimoji="1" lang="en-US" altLang="zh-CN" sz="2400" dirty="0">
              <a:latin typeface="Times New Roman" panose="02020603050405020304" pitchFamily="18" charset="0"/>
              <a:cs typeface="Times New Roman" panose="02020603050405020304" pitchFamily="18" charset="0"/>
            </a:endParaRPr>
          </a:p>
          <a:p>
            <a:pPr marL="457200" indent="-457200" algn="just">
              <a:buFont typeface="Arial" panose="020B0604020202020204" pitchFamily="34" charset="0"/>
              <a:buChar char="•"/>
            </a:pPr>
            <a:r>
              <a:rPr kumimoji="1" lang="en-US" altLang="zh-CN" sz="2400" dirty="0">
                <a:latin typeface="Times New Roman" panose="02020603050405020304" pitchFamily="18" charset="0"/>
                <a:cs typeface="Times New Roman" panose="02020603050405020304" pitchFamily="18" charset="0"/>
              </a:rPr>
              <a:t>The</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matrix</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of</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each</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dataset</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has</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dimension</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8-by-n,</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where</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n</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is</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the</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total</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frames</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of</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motion</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data.</a:t>
            </a:r>
          </a:p>
          <a:p>
            <a:pPr marL="457200" indent="-457200" algn="just">
              <a:buFont typeface="Arial" panose="020B0604020202020204" pitchFamily="34" charset="0"/>
              <a:buChar char="•"/>
            </a:pPr>
            <a:endParaRPr kumimoji="1" lang="en-US" altLang="zh-CN" sz="2400" dirty="0">
              <a:latin typeface="Times New Roman" panose="02020603050405020304" pitchFamily="18" charset="0"/>
              <a:cs typeface="Times New Roman" panose="02020603050405020304" pitchFamily="18" charset="0"/>
            </a:endParaRPr>
          </a:p>
          <a:p>
            <a:pPr marL="457200" indent="-457200" algn="just">
              <a:buFont typeface="Arial" panose="020B0604020202020204" pitchFamily="34" charset="0"/>
              <a:buChar char="•"/>
            </a:pPr>
            <a:endParaRPr kumimoji="1" lang="en-US" altLang="zh-CN" sz="2400" dirty="0">
              <a:latin typeface="Times New Roman" panose="02020603050405020304" pitchFamily="18" charset="0"/>
              <a:cs typeface="Times New Roman" panose="02020603050405020304" pitchFamily="18" charset="0"/>
            </a:endParaRPr>
          </a:p>
        </p:txBody>
      </p:sp>
      <p:pic>
        <p:nvPicPr>
          <p:cNvPr id="5" name="图片 4" descr="图片包含 游戏机, 物体, 钟表&#10;&#10;描述已自动生成">
            <a:extLst>
              <a:ext uri="{FF2B5EF4-FFF2-40B4-BE49-F238E27FC236}">
                <a16:creationId xmlns:a16="http://schemas.microsoft.com/office/drawing/2014/main" id="{FD448B92-D0A3-DF48-A298-09BF6DED2C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94375" y="4023811"/>
            <a:ext cx="3603250" cy="674651"/>
          </a:xfrm>
          <a:prstGeom prst="rect">
            <a:avLst/>
          </a:prstGeom>
        </p:spPr>
      </p:pic>
      <p:pic>
        <p:nvPicPr>
          <p:cNvPr id="7" name="图片 6">
            <a:extLst>
              <a:ext uri="{FF2B5EF4-FFF2-40B4-BE49-F238E27FC236}">
                <a16:creationId xmlns:a16="http://schemas.microsoft.com/office/drawing/2014/main" id="{CA81C480-3E62-6D47-BDE1-232E5140B3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3052" y="4886408"/>
            <a:ext cx="8158921" cy="627609"/>
          </a:xfrm>
          <a:prstGeom prst="rect">
            <a:avLst/>
          </a:prstGeom>
        </p:spPr>
      </p:pic>
      <p:pic>
        <p:nvPicPr>
          <p:cNvPr id="9" name="图片 8" descr="手机屏幕截图&#10;&#10;描述已自动生成">
            <a:extLst>
              <a:ext uri="{FF2B5EF4-FFF2-40B4-BE49-F238E27FC236}">
                <a16:creationId xmlns:a16="http://schemas.microsoft.com/office/drawing/2014/main" id="{481F5C7F-69FD-AB4B-9833-943787210E6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85229" y="5571478"/>
            <a:ext cx="7294567" cy="1245780"/>
          </a:xfrm>
          <a:prstGeom prst="rect">
            <a:avLst/>
          </a:prstGeom>
        </p:spPr>
      </p:pic>
    </p:spTree>
    <p:extLst>
      <p:ext uri="{BB962C8B-B14F-4D97-AF65-F5344CB8AC3E}">
        <p14:creationId xmlns:p14="http://schemas.microsoft.com/office/powerpoint/2010/main" val="18635084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CC8F6D23-D161-3642-ADF3-A1011BDAEE07}"/>
              </a:ext>
            </a:extLst>
          </p:cNvPr>
          <p:cNvSpPr txBox="1"/>
          <p:nvPr/>
        </p:nvSpPr>
        <p:spPr>
          <a:xfrm>
            <a:off x="334108" y="263769"/>
            <a:ext cx="1712328" cy="584775"/>
          </a:xfrm>
          <a:prstGeom prst="rect">
            <a:avLst/>
          </a:prstGeom>
          <a:noFill/>
        </p:spPr>
        <p:txBody>
          <a:bodyPr wrap="none" rtlCol="0">
            <a:spAutoFit/>
          </a:bodyPr>
          <a:lstStyle/>
          <a:p>
            <a:r>
              <a:rPr kumimoji="1" lang="en-US" altLang="zh-CN" sz="3200" b="1" dirty="0">
                <a:latin typeface="Times New Roman" panose="02020603050405020304" pitchFamily="18" charset="0"/>
                <a:cs typeface="Times New Roman" panose="02020603050405020304" pitchFamily="18" charset="0"/>
              </a:rPr>
              <a:t>Methods</a:t>
            </a:r>
            <a:endParaRPr kumimoji="1" lang="zh-CN" altLang="en-US" sz="3200" b="1" dirty="0">
              <a:latin typeface="Times New Roman" panose="02020603050405020304" pitchFamily="18" charset="0"/>
              <a:cs typeface="Times New Roman" panose="02020603050405020304" pitchFamily="18" charset="0"/>
            </a:endParaRPr>
          </a:p>
        </p:txBody>
      </p:sp>
      <p:sp>
        <p:nvSpPr>
          <p:cNvPr id="7" name="文本框 6">
            <a:extLst>
              <a:ext uri="{FF2B5EF4-FFF2-40B4-BE49-F238E27FC236}">
                <a16:creationId xmlns:a16="http://schemas.microsoft.com/office/drawing/2014/main" id="{042AC729-3076-9E48-8B98-5D48E7AB6014}"/>
              </a:ext>
            </a:extLst>
          </p:cNvPr>
          <p:cNvSpPr txBox="1"/>
          <p:nvPr/>
        </p:nvSpPr>
        <p:spPr>
          <a:xfrm>
            <a:off x="334108" y="930189"/>
            <a:ext cx="11523784" cy="5509200"/>
          </a:xfrm>
          <a:prstGeom prst="rect">
            <a:avLst/>
          </a:prstGeom>
          <a:noFill/>
        </p:spPr>
        <p:txBody>
          <a:bodyPr wrap="square" rtlCol="0">
            <a:spAutoFit/>
          </a:bodyPr>
          <a:lstStyle/>
          <a:p>
            <a:pPr algn="just"/>
            <a:r>
              <a:rPr kumimoji="1" lang="en-US" altLang="zh-CN" sz="2400" b="1" dirty="0">
                <a:latin typeface="Times New Roman" panose="02020603050405020304" pitchFamily="18" charset="0"/>
                <a:cs typeface="Times New Roman" panose="02020603050405020304" pitchFamily="18" charset="0"/>
              </a:rPr>
              <a:t>Body Orientation Offset </a:t>
            </a:r>
          </a:p>
          <a:p>
            <a:pPr algn="just"/>
            <a:endParaRPr kumimoji="1" lang="en-US" altLang="zh-CN" sz="2400" dirty="0">
              <a:latin typeface="Times New Roman" panose="02020603050405020304" pitchFamily="18" charset="0"/>
              <a:cs typeface="Times New Roman" panose="02020603050405020304" pitchFamily="18" charset="0"/>
            </a:endParaRPr>
          </a:p>
          <a:p>
            <a:pPr marL="457200" indent="-457200" algn="just">
              <a:buFont typeface="Arial" panose="020B0604020202020204" pitchFamily="34" charset="0"/>
              <a:buChar char="•"/>
            </a:pPr>
            <a:r>
              <a:rPr kumimoji="1" lang="en-US" altLang="zh-CN" sz="2400" dirty="0">
                <a:latin typeface="Times New Roman" panose="02020603050405020304" pitchFamily="18" charset="0"/>
                <a:cs typeface="Times New Roman" panose="02020603050405020304" pitchFamily="18" charset="0"/>
              </a:rPr>
              <a:t>Calculation of bone vectors for both trainee’s motion and trainer’s motion </a:t>
            </a:r>
            <a:r>
              <a:rPr kumimoji="1" lang="en-US" altLang="zh-CN" sz="2400" dirty="0">
                <a:solidFill>
                  <a:srgbClr val="C00000"/>
                </a:solidFill>
                <a:latin typeface="Times New Roman" panose="02020603050405020304" pitchFamily="18" charset="0"/>
                <a:cs typeface="Times New Roman" panose="02020603050405020304" pitchFamily="18" charset="0"/>
              </a:rPr>
              <a:t>based on the world coordinate system could be problematic</a:t>
            </a:r>
            <a:r>
              <a:rPr kumimoji="1" lang="en-US" altLang="zh-CN" sz="2400"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if the trainee is not oriented as exactly as the trainer</a:t>
            </a:r>
            <a:r>
              <a:rPr kumimoji="1" lang="en-US" altLang="zh-CN" sz="2400" dirty="0">
                <a:latin typeface="Times New Roman" panose="02020603050405020304" pitchFamily="18" charset="0"/>
                <a:cs typeface="Times New Roman" panose="02020603050405020304" pitchFamily="18" charset="0"/>
              </a:rPr>
              <a:t>. </a:t>
            </a:r>
          </a:p>
          <a:p>
            <a:pPr marL="457200" indent="-457200" algn="just">
              <a:buFont typeface="Arial" panose="020B0604020202020204" pitchFamily="34" charset="0"/>
              <a:buChar char="•"/>
            </a:pPr>
            <a:endParaRPr kumimoji="1" lang="en-US" altLang="zh-CN" sz="2400" dirty="0">
              <a:latin typeface="Times New Roman" panose="02020603050405020304" pitchFamily="18" charset="0"/>
              <a:cs typeface="Times New Roman" panose="02020603050405020304" pitchFamily="18" charset="0"/>
            </a:endParaRPr>
          </a:p>
          <a:p>
            <a:pPr marL="457200" indent="-457200" algn="just">
              <a:buFont typeface="Arial" panose="020B0604020202020204" pitchFamily="34" charset="0"/>
              <a:buChar char="•"/>
              <a:tabLst>
                <a:tab pos="2925763" algn="l"/>
              </a:tabLst>
            </a:pPr>
            <a:r>
              <a:rPr kumimoji="1" lang="en-US" altLang="zh-CN" sz="2400" dirty="0">
                <a:latin typeface="Times New Roman" panose="02020603050405020304" pitchFamily="18" charset="0"/>
                <a:cs typeface="Times New Roman" panose="02020603050405020304" pitchFamily="18" charset="0"/>
              </a:rPr>
              <a:t>we calculate the joint position data </a:t>
            </a:r>
            <a:r>
              <a:rPr kumimoji="1" lang="en-US" altLang="zh-CN" sz="2400" dirty="0">
                <a:solidFill>
                  <a:srgbClr val="C00000"/>
                </a:solidFill>
                <a:latin typeface="Times New Roman" panose="02020603050405020304" pitchFamily="18" charset="0"/>
                <a:cs typeface="Times New Roman" panose="02020603050405020304" pitchFamily="18" charset="0"/>
              </a:rPr>
              <a:t>based on a local coordinate system of the human model</a:t>
            </a:r>
            <a:r>
              <a:rPr kumimoji="1" lang="en-US" altLang="zh-CN" sz="2400" dirty="0">
                <a:latin typeface="Times New Roman" panose="02020603050405020304" pitchFamily="18" charset="0"/>
                <a:cs typeface="Times New Roman" panose="02020603050405020304" pitchFamily="18" charset="0"/>
              </a:rPr>
              <a:t>, which would be updated in real time. </a:t>
            </a:r>
          </a:p>
          <a:p>
            <a:pPr lvl="1" algn="just"/>
            <a:r>
              <a:rPr kumimoji="1" lang="zh-CN" altLang="en-US" sz="2000" b="1" dirty="0">
                <a:latin typeface="Times New Roman" panose="02020603050405020304" pitchFamily="18" charset="0"/>
                <a:cs typeface="Times New Roman" panose="02020603050405020304" pitchFamily="18" charset="0"/>
              </a:rPr>
              <a:t>   </a:t>
            </a:r>
            <a:r>
              <a:rPr kumimoji="1" lang="en-US" altLang="zh-CN" sz="2000" b="1" dirty="0">
                <a:latin typeface="Times New Roman" panose="02020603050405020304" pitchFamily="18" charset="0"/>
                <a:cs typeface="Times New Roman" panose="02020603050405020304" pitchFamily="18" charset="0"/>
              </a:rPr>
              <a:t>1.</a:t>
            </a:r>
            <a:r>
              <a:rPr kumimoji="1" lang="zh-CN" altLang="en-US" sz="2000" b="1" dirty="0">
                <a:latin typeface="Times New Roman" panose="02020603050405020304" pitchFamily="18" charset="0"/>
                <a:cs typeface="Times New Roman" panose="02020603050405020304" pitchFamily="18" charset="0"/>
              </a:rPr>
              <a:t> </a:t>
            </a:r>
            <a:r>
              <a:rPr kumimoji="1" lang="en-US" altLang="zh-CN" sz="2000" b="1" dirty="0">
                <a:latin typeface="Times New Roman" panose="02020603050405020304" pitchFamily="18" charset="0"/>
                <a:cs typeface="Times New Roman" panose="02020603050405020304" pitchFamily="18" charset="0"/>
              </a:rPr>
              <a:t>The up vector </a:t>
            </a:r>
            <a:r>
              <a:rPr kumimoji="1" lang="en-US" altLang="zh-CN" sz="2000" dirty="0">
                <a:latin typeface="Times New Roman" panose="02020603050405020304" pitchFamily="18" charset="0"/>
                <a:cs typeface="Times New Roman" panose="02020603050405020304" pitchFamily="18" charset="0"/>
              </a:rPr>
              <a:t>is defined as middle of left/right upper arm and middle of left/right upper leg. </a:t>
            </a:r>
            <a:endParaRPr kumimoji="1" lang="en-US" altLang="zh-CN" sz="2000" b="1" dirty="0">
              <a:latin typeface="Times New Roman" panose="02020603050405020304" pitchFamily="18" charset="0"/>
              <a:cs typeface="Times New Roman" panose="02020603050405020304" pitchFamily="18" charset="0"/>
            </a:endParaRPr>
          </a:p>
          <a:p>
            <a:pPr lvl="1" algn="just"/>
            <a:r>
              <a:rPr kumimoji="1" lang="zh-CN" altLang="en-US" sz="2000" b="1" dirty="0">
                <a:latin typeface="Times New Roman" panose="02020603050405020304" pitchFamily="18" charset="0"/>
                <a:cs typeface="Times New Roman" panose="02020603050405020304" pitchFamily="18" charset="0"/>
              </a:rPr>
              <a:t>   </a:t>
            </a:r>
            <a:r>
              <a:rPr kumimoji="1" lang="en-US" altLang="zh-CN" sz="2000" b="1" dirty="0">
                <a:latin typeface="Times New Roman" panose="02020603050405020304" pitchFamily="18" charset="0"/>
                <a:cs typeface="Times New Roman" panose="02020603050405020304" pitchFamily="18" charset="0"/>
              </a:rPr>
              <a:t>2.</a:t>
            </a:r>
            <a:r>
              <a:rPr kumimoji="1" lang="zh-CN" altLang="en-US" sz="2000" b="1" dirty="0">
                <a:latin typeface="Times New Roman" panose="02020603050405020304" pitchFamily="18" charset="0"/>
                <a:cs typeface="Times New Roman" panose="02020603050405020304" pitchFamily="18" charset="0"/>
              </a:rPr>
              <a:t> </a:t>
            </a:r>
            <a:r>
              <a:rPr kumimoji="1" lang="en-US" altLang="zh-CN" sz="2000" b="1" dirty="0">
                <a:latin typeface="Times New Roman" panose="02020603050405020304" pitchFamily="18" charset="0"/>
                <a:cs typeface="Times New Roman" panose="02020603050405020304" pitchFamily="18" charset="0"/>
              </a:rPr>
              <a:t>The left vector </a:t>
            </a:r>
            <a:r>
              <a:rPr kumimoji="1" lang="en-US" altLang="zh-CN" sz="2000" dirty="0">
                <a:latin typeface="Times New Roman" panose="02020603050405020304" pitchFamily="18" charset="0"/>
                <a:cs typeface="Times New Roman" panose="02020603050405020304" pitchFamily="18" charset="0"/>
              </a:rPr>
              <a:t>is an average upper body left (a vector defined by the left upper arm and the right upper arm) and lower body left (a vector defined by the left upper leg and the right upper leg). </a:t>
            </a:r>
            <a:endParaRPr kumimoji="1" lang="en-US" altLang="zh-CN" sz="2000" b="1" dirty="0">
              <a:latin typeface="Times New Roman" panose="02020603050405020304" pitchFamily="18" charset="0"/>
              <a:cs typeface="Times New Roman" panose="02020603050405020304" pitchFamily="18" charset="0"/>
            </a:endParaRPr>
          </a:p>
          <a:p>
            <a:pPr lvl="1" algn="just"/>
            <a:r>
              <a:rPr kumimoji="1" lang="zh-CN" altLang="en-US" sz="2000" b="1" dirty="0">
                <a:latin typeface="Times New Roman" panose="02020603050405020304" pitchFamily="18" charset="0"/>
                <a:cs typeface="Times New Roman" panose="02020603050405020304" pitchFamily="18" charset="0"/>
              </a:rPr>
              <a:t>   </a:t>
            </a:r>
            <a:r>
              <a:rPr kumimoji="1" lang="en-US" altLang="zh-CN" sz="2000" b="1" dirty="0">
                <a:latin typeface="Times New Roman" panose="02020603050405020304" pitchFamily="18" charset="0"/>
                <a:cs typeface="Times New Roman" panose="02020603050405020304" pitchFamily="18" charset="0"/>
              </a:rPr>
              <a:t>3.</a:t>
            </a:r>
            <a:r>
              <a:rPr kumimoji="1" lang="zh-CN" altLang="en-US" sz="2000" b="1" dirty="0">
                <a:latin typeface="Times New Roman" panose="02020603050405020304" pitchFamily="18" charset="0"/>
                <a:cs typeface="Times New Roman" panose="02020603050405020304" pitchFamily="18" charset="0"/>
              </a:rPr>
              <a:t> </a:t>
            </a:r>
            <a:r>
              <a:rPr kumimoji="1" lang="en-US" altLang="zh-CN" sz="2000" b="1" dirty="0">
                <a:latin typeface="Times New Roman" panose="02020603050405020304" pitchFamily="18" charset="0"/>
                <a:cs typeface="Times New Roman" panose="02020603050405020304" pitchFamily="18" charset="0"/>
              </a:rPr>
              <a:t>The forward vector </a:t>
            </a:r>
            <a:r>
              <a:rPr kumimoji="1" lang="en-US" altLang="zh-CN" sz="2000" dirty="0">
                <a:latin typeface="Times New Roman" panose="02020603050405020304" pitchFamily="18" charset="0"/>
                <a:cs typeface="Times New Roman" panose="02020603050405020304" pitchFamily="18" charset="0"/>
              </a:rPr>
              <a:t>is the cross product of the up vector and the left vector. </a:t>
            </a:r>
          </a:p>
          <a:p>
            <a:pPr lvl="1" algn="just"/>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4.</a:t>
            </a:r>
            <a:r>
              <a:rPr kumimoji="1" lang="zh-CN" altLang="en-US" sz="2000" dirty="0">
                <a:latin typeface="Times New Roman" panose="02020603050405020304" pitchFamily="18" charset="0"/>
                <a:cs typeface="Times New Roman" panose="02020603050405020304" pitchFamily="18" charset="0"/>
              </a:rPr>
              <a:t> </a:t>
            </a:r>
            <a:r>
              <a:rPr kumimoji="1" lang="en-US" altLang="zh-CN" sz="2000" b="1" dirty="0">
                <a:latin typeface="Times New Roman" panose="02020603050405020304" pitchFamily="18" charset="0"/>
                <a:cs typeface="Times New Roman" panose="02020603050405020304" pitchFamily="18" charset="0"/>
              </a:rPr>
              <a:t>The final left vector </a:t>
            </a:r>
            <a:r>
              <a:rPr kumimoji="1" lang="en-US" altLang="zh-CN" sz="2000" dirty="0">
                <a:latin typeface="Times New Roman" panose="02020603050405020304" pitchFamily="18" charset="0"/>
                <a:cs typeface="Times New Roman" panose="02020603050405020304" pitchFamily="18" charset="0"/>
              </a:rPr>
              <a:t>is the cross product of the forward vector and the up vector.</a:t>
            </a:r>
          </a:p>
          <a:p>
            <a:pPr lvl="1" algn="just"/>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5.</a:t>
            </a:r>
            <a:r>
              <a:rPr kumimoji="1" lang="zh-CN" altLang="en-US" sz="2000" dirty="0">
                <a:latin typeface="Times New Roman" panose="02020603050405020304" pitchFamily="18" charset="0"/>
                <a:cs typeface="Times New Roman" panose="02020603050405020304" pitchFamily="18" charset="0"/>
              </a:rPr>
              <a:t> </a:t>
            </a:r>
            <a:r>
              <a:rPr kumimoji="1" lang="en-US" altLang="zh-CN" sz="2000" b="1" dirty="0">
                <a:latin typeface="Times New Roman" panose="02020603050405020304" pitchFamily="18" charset="0"/>
                <a:cs typeface="Times New Roman" panose="02020603050405020304" pitchFamily="18" charset="0"/>
              </a:rPr>
              <a:t>Then the up vector</a:t>
            </a:r>
            <a:r>
              <a:rPr kumimoji="1" lang="en-US" altLang="zh-CN" sz="2000" dirty="0">
                <a:latin typeface="Times New Roman" panose="02020603050405020304" pitchFamily="18" charset="0"/>
                <a:cs typeface="Times New Roman" panose="02020603050405020304" pitchFamily="18" charset="0"/>
              </a:rPr>
              <a:t> is aligned to a normal vector of a ground plane as the y-axis.</a:t>
            </a:r>
          </a:p>
          <a:p>
            <a:pPr lvl="1" algn="just"/>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The main purpose of this step is to </a:t>
            </a:r>
            <a:r>
              <a:rPr kumimoji="1" lang="en-US" altLang="zh-CN" sz="2000" dirty="0">
                <a:solidFill>
                  <a:srgbClr val="C00000"/>
                </a:solidFill>
                <a:latin typeface="Times New Roman" panose="02020603050405020304" pitchFamily="18" charset="0"/>
                <a:cs typeface="Times New Roman" panose="02020603050405020304" pitchFamily="18" charset="0"/>
              </a:rPr>
              <a:t>guarantee that the x-axis and the z-axis would always be in the ground plane</a:t>
            </a:r>
            <a:r>
              <a:rPr kumimoji="1" lang="en-US" altLang="zh-CN" sz="2000" dirty="0">
                <a:latin typeface="Times New Roman" panose="02020603050405020304" pitchFamily="18" charset="0"/>
                <a:cs typeface="Times New Roman" panose="02020603050405020304" pitchFamily="18" charset="0"/>
              </a:rPr>
              <a:t>. </a:t>
            </a:r>
            <a:r>
              <a:rPr kumimoji="1" lang="en-US" altLang="zh-CN" sz="2000" dirty="0">
                <a:solidFill>
                  <a:srgbClr val="C00000"/>
                </a:solidFill>
                <a:latin typeface="Times New Roman" panose="02020603050405020304" pitchFamily="18" charset="0"/>
                <a:cs typeface="Times New Roman" panose="02020603050405020304" pitchFamily="18" charset="0"/>
              </a:rPr>
              <a:t>The origin of this local coordinate system is the projection of center of mass on the ground</a:t>
            </a:r>
            <a:r>
              <a:rPr kumimoji="1" lang="en-US" altLang="zh-CN" sz="2000" dirty="0">
                <a:latin typeface="Times New Roman" panose="02020603050405020304" pitchFamily="18" charset="0"/>
                <a:cs typeface="Times New Roman" panose="02020603050405020304" pitchFamily="18" charset="0"/>
              </a:rPr>
              <a:t>. </a:t>
            </a:r>
          </a:p>
        </p:txBody>
      </p:sp>
      <p:pic>
        <p:nvPicPr>
          <p:cNvPr id="8" name="图片 7" descr="一群人在沙滩上跳起来&#10;&#10;描述已自动生成">
            <a:extLst>
              <a:ext uri="{FF2B5EF4-FFF2-40B4-BE49-F238E27FC236}">
                <a16:creationId xmlns:a16="http://schemas.microsoft.com/office/drawing/2014/main" id="{9A05D152-B5C8-B748-BCA6-BDAB0F110F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14249" y="0"/>
            <a:ext cx="3462608" cy="1705802"/>
          </a:xfrm>
          <a:prstGeom prst="rect">
            <a:avLst/>
          </a:prstGeom>
        </p:spPr>
      </p:pic>
    </p:spTree>
    <p:extLst>
      <p:ext uri="{BB962C8B-B14F-4D97-AF65-F5344CB8AC3E}">
        <p14:creationId xmlns:p14="http://schemas.microsoft.com/office/powerpoint/2010/main" val="11664381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5D061DBA-0CC4-654C-9C9F-BF168BEBD773}"/>
              </a:ext>
            </a:extLst>
          </p:cNvPr>
          <p:cNvSpPr txBox="1"/>
          <p:nvPr/>
        </p:nvSpPr>
        <p:spPr>
          <a:xfrm>
            <a:off x="334108" y="263769"/>
            <a:ext cx="1712328" cy="584775"/>
          </a:xfrm>
          <a:prstGeom prst="rect">
            <a:avLst/>
          </a:prstGeom>
          <a:noFill/>
        </p:spPr>
        <p:txBody>
          <a:bodyPr wrap="none" rtlCol="0">
            <a:spAutoFit/>
          </a:bodyPr>
          <a:lstStyle/>
          <a:p>
            <a:r>
              <a:rPr kumimoji="1" lang="en-US" altLang="zh-CN" sz="3200" b="1" dirty="0">
                <a:latin typeface="Times New Roman" panose="02020603050405020304" pitchFamily="18" charset="0"/>
                <a:cs typeface="Times New Roman" panose="02020603050405020304" pitchFamily="18" charset="0"/>
              </a:rPr>
              <a:t>Methods</a:t>
            </a:r>
            <a:endParaRPr kumimoji="1" lang="zh-CN" altLang="en-US" sz="3200" b="1" dirty="0">
              <a:latin typeface="Times New Roman" panose="02020603050405020304" pitchFamily="18" charset="0"/>
              <a:cs typeface="Times New Roman" panose="02020603050405020304" pitchFamily="18" charset="0"/>
            </a:endParaRPr>
          </a:p>
        </p:txBody>
      </p:sp>
      <p:sp>
        <p:nvSpPr>
          <p:cNvPr id="5" name="文本框 4">
            <a:extLst>
              <a:ext uri="{FF2B5EF4-FFF2-40B4-BE49-F238E27FC236}">
                <a16:creationId xmlns:a16="http://schemas.microsoft.com/office/drawing/2014/main" id="{DCBE3C22-BE6C-0E4F-83EA-7351D2A5EBEC}"/>
              </a:ext>
            </a:extLst>
          </p:cNvPr>
          <p:cNvSpPr txBox="1"/>
          <p:nvPr/>
        </p:nvSpPr>
        <p:spPr>
          <a:xfrm>
            <a:off x="334108" y="930189"/>
            <a:ext cx="11523784" cy="4154984"/>
          </a:xfrm>
          <a:prstGeom prst="rect">
            <a:avLst/>
          </a:prstGeom>
          <a:noFill/>
        </p:spPr>
        <p:txBody>
          <a:bodyPr wrap="square" rtlCol="0">
            <a:spAutoFit/>
          </a:bodyPr>
          <a:lstStyle/>
          <a:p>
            <a:pPr algn="just"/>
            <a:r>
              <a:rPr kumimoji="1" lang="en-US" altLang="zh-CN" sz="2400" b="1" dirty="0">
                <a:latin typeface="Times New Roman" panose="02020603050405020304" pitchFamily="18" charset="0"/>
                <a:cs typeface="Times New Roman" panose="02020603050405020304" pitchFamily="18" charset="0"/>
              </a:rPr>
              <a:t>Body Orientation Offset </a:t>
            </a:r>
          </a:p>
          <a:p>
            <a:pPr algn="just"/>
            <a:endParaRPr kumimoji="1" lang="en-US" altLang="zh-CN" sz="24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kumimoji="1" lang="en-US" altLang="zh-CN" sz="2400" dirty="0">
                <a:latin typeface="Times New Roman" panose="02020603050405020304" pitchFamily="18" charset="0"/>
                <a:cs typeface="Times New Roman" panose="02020603050405020304" pitchFamily="18" charset="0"/>
              </a:rPr>
              <a:t>Calculation of angular differences based on the local coordinate system of the human model </a:t>
            </a:r>
            <a:r>
              <a:rPr kumimoji="1" lang="en-US" altLang="zh-CN" sz="2400" dirty="0">
                <a:solidFill>
                  <a:srgbClr val="C00000"/>
                </a:solidFill>
                <a:latin typeface="Times New Roman" panose="02020603050405020304" pitchFamily="18" charset="0"/>
                <a:cs typeface="Times New Roman" panose="02020603050405020304" pitchFamily="18" charset="0"/>
              </a:rPr>
              <a:t>can remove the accumulative errors</a:t>
            </a:r>
            <a:r>
              <a:rPr kumimoji="1" lang="en-US" altLang="zh-CN" sz="2400" dirty="0">
                <a:latin typeface="Times New Roman" panose="02020603050405020304" pitchFamily="18" charset="0"/>
                <a:cs typeface="Times New Roman" panose="02020603050405020304" pitchFamily="18" charset="0"/>
              </a:rPr>
              <a:t> on eight bone vectors caused by different body orientations. </a:t>
            </a:r>
          </a:p>
          <a:p>
            <a:pPr marL="342900" indent="-342900" algn="just">
              <a:buFont typeface="Arial" panose="020B0604020202020204" pitchFamily="34" charset="0"/>
              <a:buChar char="•"/>
            </a:pPr>
            <a:endParaRPr kumimoji="1" lang="en-US" altLang="zh-CN" sz="24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kumimoji="1" lang="en-US" altLang="zh-CN" sz="2400" dirty="0">
                <a:solidFill>
                  <a:srgbClr val="C00000"/>
                </a:solidFill>
                <a:latin typeface="Times New Roman" panose="02020603050405020304" pitchFamily="18" charset="0"/>
                <a:cs typeface="Times New Roman" panose="02020603050405020304" pitchFamily="18" charset="0"/>
              </a:rPr>
              <a:t>the difference in body orientation between trainee and trainer</a:t>
            </a:r>
            <a:r>
              <a:rPr kumimoji="1" lang="en-US" altLang="zh-CN" sz="2400" dirty="0">
                <a:latin typeface="Times New Roman" panose="02020603050405020304" pitchFamily="18" charset="0"/>
                <a:cs typeface="Times New Roman" panose="02020603050405020304" pitchFamily="18" charset="0"/>
              </a:rPr>
              <a:t> should also be considered in this case. </a:t>
            </a:r>
          </a:p>
          <a:p>
            <a:pPr marL="342900" indent="-342900" algn="just">
              <a:buFont typeface="Arial" panose="020B0604020202020204" pitchFamily="34" charset="0"/>
              <a:buChar char="•"/>
            </a:pPr>
            <a:endParaRPr kumimoji="1" lang="en-US" altLang="zh-CN" sz="24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kumimoji="1" lang="en-US" altLang="zh-CN" sz="2400" dirty="0">
                <a:latin typeface="Times New Roman" panose="02020603050405020304" pitchFamily="18" charset="0"/>
                <a:cs typeface="Times New Roman" panose="02020603050405020304" pitchFamily="18" charset="0"/>
              </a:rPr>
              <a:t>Hence, we added </a:t>
            </a:r>
            <a:r>
              <a:rPr kumimoji="1" lang="en-US" altLang="zh-CN" sz="2400" dirty="0">
                <a:solidFill>
                  <a:srgbClr val="C00000"/>
                </a:solidFill>
                <a:latin typeface="Times New Roman" panose="02020603050405020304" pitchFamily="18" charset="0"/>
                <a:cs typeface="Times New Roman" panose="02020603050405020304" pitchFamily="18" charset="0"/>
              </a:rPr>
              <a:t>one more dimension-body orientation </a:t>
            </a:r>
            <a:r>
              <a:rPr kumimoji="1" lang="en-US" altLang="zh-CN" sz="2400" dirty="0">
                <a:latin typeface="Times New Roman" panose="02020603050405020304" pitchFamily="18" charset="0"/>
                <a:cs typeface="Times New Roman" panose="02020603050405020304" pitchFamily="18" charset="0"/>
              </a:rPr>
              <a:t>into the evaluation of motion similarity. </a:t>
            </a:r>
          </a:p>
        </p:txBody>
      </p:sp>
      <p:pic>
        <p:nvPicPr>
          <p:cNvPr id="9" name="图片 8" descr="手机屏幕截图&#10;&#10;描述已自动生成">
            <a:extLst>
              <a:ext uri="{FF2B5EF4-FFF2-40B4-BE49-F238E27FC236}">
                <a16:creationId xmlns:a16="http://schemas.microsoft.com/office/drawing/2014/main" id="{C4597624-AEF0-BC45-AE42-61FBA5DE2B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92413" y="5524500"/>
            <a:ext cx="6680200" cy="1066800"/>
          </a:xfrm>
          <a:prstGeom prst="rect">
            <a:avLst/>
          </a:prstGeom>
        </p:spPr>
      </p:pic>
    </p:spTree>
    <p:extLst>
      <p:ext uri="{BB962C8B-B14F-4D97-AF65-F5344CB8AC3E}">
        <p14:creationId xmlns:p14="http://schemas.microsoft.com/office/powerpoint/2010/main" val="40018052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BCC97047-BC88-1C45-996E-2D54051801F0}"/>
              </a:ext>
            </a:extLst>
          </p:cNvPr>
          <p:cNvSpPr txBox="1"/>
          <p:nvPr/>
        </p:nvSpPr>
        <p:spPr>
          <a:xfrm>
            <a:off x="334108" y="263769"/>
            <a:ext cx="4924746" cy="584775"/>
          </a:xfrm>
          <a:prstGeom prst="rect">
            <a:avLst/>
          </a:prstGeom>
          <a:noFill/>
        </p:spPr>
        <p:txBody>
          <a:bodyPr wrap="none" rtlCol="0">
            <a:spAutoFit/>
          </a:bodyPr>
          <a:lstStyle/>
          <a:p>
            <a:r>
              <a:rPr kumimoji="1" lang="en-US" altLang="zh-CN" sz="3200" b="1" dirty="0">
                <a:latin typeface="Times New Roman" panose="02020603050405020304" pitchFamily="18" charset="0"/>
                <a:cs typeface="Times New Roman" panose="02020603050405020304" pitchFamily="18" charset="0"/>
              </a:rPr>
              <a:t>Experimental Participants </a:t>
            </a:r>
          </a:p>
        </p:txBody>
      </p:sp>
      <p:sp>
        <p:nvSpPr>
          <p:cNvPr id="5" name="文本框 4">
            <a:extLst>
              <a:ext uri="{FF2B5EF4-FFF2-40B4-BE49-F238E27FC236}">
                <a16:creationId xmlns:a16="http://schemas.microsoft.com/office/drawing/2014/main" id="{6A960865-7C4F-234A-AACD-A02AC1F69657}"/>
              </a:ext>
            </a:extLst>
          </p:cNvPr>
          <p:cNvSpPr txBox="1"/>
          <p:nvPr/>
        </p:nvSpPr>
        <p:spPr>
          <a:xfrm>
            <a:off x="334108" y="930189"/>
            <a:ext cx="11523784" cy="5262979"/>
          </a:xfrm>
          <a:prstGeom prst="rect">
            <a:avLst/>
          </a:prstGeom>
          <a:noFill/>
        </p:spPr>
        <p:txBody>
          <a:bodyPr wrap="square" rtlCol="0">
            <a:spAutoFit/>
          </a:bodyPr>
          <a:lstStyle/>
          <a:p>
            <a:pPr algn="just"/>
            <a:endParaRPr kumimoji="1" lang="en-US" altLang="zh-CN" sz="24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kumimoji="1" lang="en-US" altLang="zh-CN" sz="2400" dirty="0">
                <a:solidFill>
                  <a:srgbClr val="C00000"/>
                </a:solidFill>
                <a:latin typeface="Times New Roman" panose="02020603050405020304" pitchFamily="18" charset="0"/>
                <a:cs typeface="Times New Roman" panose="02020603050405020304" pitchFamily="18" charset="0"/>
              </a:rPr>
              <a:t>Twenty-one middle-aged and older subjects </a:t>
            </a:r>
            <a:r>
              <a:rPr kumimoji="1" lang="en-US" altLang="zh-CN" sz="2400" dirty="0">
                <a:latin typeface="Times New Roman" panose="02020603050405020304" pitchFamily="18" charset="0"/>
                <a:cs typeface="Times New Roman" panose="02020603050405020304" pitchFamily="18" charset="0"/>
              </a:rPr>
              <a:t>(age: 55.2 ± 4.2 years, height: 166.1 ± 7.9 cm, weight: 65.36 ± 8.3 kg) from a local Tai Chi academy participated in the algorithm validation experiment. </a:t>
            </a:r>
          </a:p>
          <a:p>
            <a:pPr marL="342900" indent="-342900" algn="just">
              <a:buFont typeface="Arial" panose="020B0604020202020204" pitchFamily="34" charset="0"/>
              <a:buChar char="•"/>
            </a:pPr>
            <a:endParaRPr kumimoji="1" lang="en-US" altLang="zh-CN" sz="24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kumimoji="1" lang="en-US" altLang="zh-CN" sz="2400" dirty="0">
                <a:latin typeface="Times New Roman" panose="02020603050405020304" pitchFamily="18" charset="0"/>
                <a:cs typeface="Times New Roman" panose="02020603050405020304" pitchFamily="18" charset="0"/>
              </a:rPr>
              <a:t>For the sake of convenience, the experiment was conducted in the same Tai Chi academy instead of each subject’s home. </a:t>
            </a:r>
          </a:p>
          <a:p>
            <a:pPr marL="342900" indent="-342900" algn="just">
              <a:buFont typeface="Arial" panose="020B0604020202020204" pitchFamily="34" charset="0"/>
              <a:buChar char="•"/>
            </a:pPr>
            <a:endParaRPr kumimoji="1" lang="en-US" altLang="zh-CN" sz="24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kumimoji="1" lang="en-US" altLang="zh-CN" sz="2400" dirty="0">
                <a:latin typeface="Times New Roman" panose="02020603050405020304" pitchFamily="18" charset="0"/>
                <a:cs typeface="Times New Roman" panose="02020603050405020304" pitchFamily="18" charset="0"/>
              </a:rPr>
              <a:t>All the subjects were </a:t>
            </a:r>
            <a:r>
              <a:rPr kumimoji="1" lang="en-US" altLang="zh-CN" sz="2400" dirty="0">
                <a:solidFill>
                  <a:srgbClr val="C00000"/>
                </a:solidFill>
                <a:latin typeface="Times New Roman" panose="02020603050405020304" pitchFamily="18" charset="0"/>
                <a:cs typeface="Times New Roman" panose="02020603050405020304" pitchFamily="18" charset="0"/>
              </a:rPr>
              <a:t>in healthy conditions </a:t>
            </a:r>
            <a:r>
              <a:rPr kumimoji="1" lang="en-US" altLang="zh-CN" sz="2400" dirty="0">
                <a:latin typeface="Times New Roman" panose="02020603050405020304" pitchFamily="18" charset="0"/>
                <a:cs typeface="Times New Roman" panose="02020603050405020304" pitchFamily="18" charset="0"/>
              </a:rPr>
              <a:t>and </a:t>
            </a:r>
            <a:r>
              <a:rPr kumimoji="1" lang="en-US" altLang="zh-CN" sz="2400" dirty="0">
                <a:solidFill>
                  <a:srgbClr val="C00000"/>
                </a:solidFill>
                <a:latin typeface="Times New Roman" panose="02020603050405020304" pitchFamily="18" charset="0"/>
                <a:cs typeface="Times New Roman" panose="02020603050405020304" pitchFamily="18" charset="0"/>
              </a:rPr>
              <a:t>without musculoskeletal diseases or injuries</a:t>
            </a:r>
            <a:r>
              <a:rPr kumimoji="1" lang="en-US" altLang="zh-CN" sz="2400" dirty="0">
                <a:latin typeface="Times New Roman" panose="02020603050405020304" pitchFamily="18" charset="0"/>
                <a:cs typeface="Times New Roman" panose="02020603050405020304" pitchFamily="18" charset="0"/>
              </a:rPr>
              <a:t> that may affect their Tai Chi performance.</a:t>
            </a:r>
          </a:p>
          <a:p>
            <a:pPr marL="342900" indent="-342900" algn="just">
              <a:buFont typeface="Arial" panose="020B0604020202020204" pitchFamily="34" charset="0"/>
              <a:buChar char="•"/>
            </a:pPr>
            <a:endParaRPr kumimoji="1" lang="en-US" altLang="zh-CN" sz="24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kumimoji="1" lang="en-US" altLang="zh-CN" sz="2400" dirty="0">
                <a:latin typeface="Times New Roman" panose="02020603050405020304" pitchFamily="18" charset="0"/>
                <a:cs typeface="Times New Roman" panose="02020603050405020304" pitchFamily="18" charset="0"/>
              </a:rPr>
              <a:t>Prior to the participation of the experiment, each subject </a:t>
            </a:r>
            <a:r>
              <a:rPr kumimoji="1" lang="en-US" altLang="zh-CN" sz="2400" dirty="0">
                <a:solidFill>
                  <a:srgbClr val="C00000"/>
                </a:solidFill>
                <a:latin typeface="Times New Roman" panose="02020603050405020304" pitchFamily="18" charset="0"/>
                <a:cs typeface="Times New Roman" panose="02020603050405020304" pitchFamily="18" charset="0"/>
              </a:rPr>
              <a:t>signed informed consent on the experiment protocol</a:t>
            </a:r>
            <a:r>
              <a:rPr kumimoji="1" lang="en-US" altLang="zh-CN" sz="2400" dirty="0">
                <a:latin typeface="Times New Roman" panose="02020603050405020304" pitchFamily="18" charset="0"/>
                <a:cs typeface="Times New Roman" panose="02020603050405020304" pitchFamily="18" charset="0"/>
              </a:rPr>
              <a:t>, which was approved by the KAIST Institutional Review Board (IRB-18-070). </a:t>
            </a:r>
          </a:p>
        </p:txBody>
      </p:sp>
    </p:spTree>
    <p:extLst>
      <p:ext uri="{BB962C8B-B14F-4D97-AF65-F5344CB8AC3E}">
        <p14:creationId xmlns:p14="http://schemas.microsoft.com/office/powerpoint/2010/main" val="2650247741"/>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4185</TotalTime>
  <Words>2135</Words>
  <Application>Microsoft Macintosh PowerPoint</Application>
  <PresentationFormat>宽屏</PresentationFormat>
  <Paragraphs>166</Paragraphs>
  <Slides>19</Slides>
  <Notes>0</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19</vt:i4>
      </vt:variant>
    </vt:vector>
  </HeadingPairs>
  <TitlesOfParts>
    <vt:vector size="27" baseType="lpstr">
      <vt:lpstr>等线</vt:lpstr>
      <vt:lpstr>等线 Light</vt:lpstr>
      <vt:lpstr>SimSun</vt:lpstr>
      <vt:lpstr>TimesNewRomanPS</vt:lpstr>
      <vt:lpstr>Arial</vt:lpstr>
      <vt:lpstr>Cambria Math</vt:lpstr>
      <vt:lpstr>Times New Roman</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胡 奔</dc:creator>
  <cp:lastModifiedBy>胡 奔</cp:lastModifiedBy>
  <cp:revision>643</cp:revision>
  <dcterms:created xsi:type="dcterms:W3CDTF">2020-07-19T08:22:21Z</dcterms:created>
  <dcterms:modified xsi:type="dcterms:W3CDTF">2020-08-09T08:11:24Z</dcterms:modified>
</cp:coreProperties>
</file>